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2" r:id="rId2"/>
    <p:sldMasterId id="2147483672" r:id="rId3"/>
    <p:sldMasterId id="2147483674" r:id="rId4"/>
  </p:sldMasterIdLst>
  <p:notesMasterIdLst>
    <p:notesMasterId r:id="rId28"/>
  </p:notesMasterIdLst>
  <p:sldIdLst>
    <p:sldId id="256" r:id="rId5"/>
    <p:sldId id="261" r:id="rId6"/>
    <p:sldId id="283" r:id="rId7"/>
    <p:sldId id="301" r:id="rId8"/>
    <p:sldId id="258" r:id="rId9"/>
    <p:sldId id="313" r:id="rId10"/>
    <p:sldId id="289" r:id="rId11"/>
    <p:sldId id="265" r:id="rId12"/>
    <p:sldId id="266" r:id="rId13"/>
    <p:sldId id="267" r:id="rId14"/>
    <p:sldId id="268" r:id="rId15"/>
    <p:sldId id="269" r:id="rId16"/>
    <p:sldId id="297" r:id="rId17"/>
    <p:sldId id="270" r:id="rId18"/>
    <p:sldId id="298" r:id="rId19"/>
    <p:sldId id="271" r:id="rId20"/>
    <p:sldId id="299" r:id="rId21"/>
    <p:sldId id="308" r:id="rId22"/>
    <p:sldId id="309" r:id="rId23"/>
    <p:sldId id="310" r:id="rId24"/>
    <p:sldId id="314" r:id="rId25"/>
    <p:sldId id="306" r:id="rId26"/>
    <p:sldId id="307" r:id="rId2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44" autoAdjust="0"/>
    <p:restoredTop sz="94237" autoAdjust="0"/>
  </p:normalViewPr>
  <p:slideViewPr>
    <p:cSldViewPr>
      <p:cViewPr>
        <p:scale>
          <a:sx n="100" d="100"/>
          <a:sy n="100" d="100"/>
        </p:scale>
        <p:origin x="-79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96" y="64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image" Target="../media/image17.png"/><Relationship Id="rId4" Type="http://schemas.openxmlformats.org/officeDocument/2006/relationships/image" Target="../media/image19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image" Target="../media/image17.png"/><Relationship Id="rId4" Type="http://schemas.openxmlformats.org/officeDocument/2006/relationships/image" Target="../media/image19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image" Target="../media/image17.png"/><Relationship Id="rId4" Type="http://schemas.openxmlformats.org/officeDocument/2006/relationships/image" Target="../media/image1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image" Target="../media/image17.png"/><Relationship Id="rId4" Type="http://schemas.openxmlformats.org/officeDocument/2006/relationships/image" Target="../media/image19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image" Target="../media/image17.png"/><Relationship Id="rId4" Type="http://schemas.openxmlformats.org/officeDocument/2006/relationships/image" Target="../media/image19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image" Target="../media/image17.png"/><Relationship Id="rId4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85A65F-4082-45F8-B2B0-EA9C41AFF1D8}" type="doc">
      <dgm:prSet loTypeId="urn:microsoft.com/office/officeart/2005/8/layout/pList2" loCatId="list" qsTypeId="urn:microsoft.com/office/officeart/2005/8/quickstyle/simple2" qsCatId="simple" csTypeId="urn:microsoft.com/office/officeart/2005/8/colors/accent0_3" csCatId="mainScheme" phldr="1"/>
      <dgm:spPr/>
    </dgm:pt>
    <dgm:pt modelId="{5A347A6D-853D-4434-8957-2393CAA5BC2E}">
      <dgm:prSet phldrT="[Text]"/>
      <dgm:spPr/>
      <dgm:t>
        <a:bodyPr/>
        <a:lstStyle/>
        <a:p>
          <a:r>
            <a:rPr lang="de-DE" dirty="0" smtClean="0"/>
            <a:t>Performance Prototype </a:t>
          </a:r>
          <a:r>
            <a:rPr lang="de-DE" dirty="0" err="1" smtClean="0"/>
            <a:t>Requirements</a:t>
          </a:r>
          <a:endParaRPr lang="de-DE" dirty="0"/>
        </a:p>
      </dgm:t>
    </dgm:pt>
    <dgm:pt modelId="{85C78C64-DE58-4A11-B116-2FF9A65E6089}" type="parTrans" cxnId="{BC2CED9B-E51A-455A-9A34-87EF559D56A7}">
      <dgm:prSet/>
      <dgm:spPr/>
      <dgm:t>
        <a:bodyPr/>
        <a:lstStyle/>
        <a:p>
          <a:endParaRPr lang="de-DE"/>
        </a:p>
      </dgm:t>
    </dgm:pt>
    <dgm:pt modelId="{31ABCD92-FB74-4628-80DF-53A4D277BE5A}" type="sibTrans" cxnId="{BC2CED9B-E51A-455A-9A34-87EF559D56A7}">
      <dgm:prSet/>
      <dgm:spPr/>
      <dgm:t>
        <a:bodyPr/>
        <a:lstStyle/>
        <a:p>
          <a:endParaRPr lang="de-DE"/>
        </a:p>
      </dgm:t>
    </dgm:pt>
    <dgm:pt modelId="{62EFD0AF-2815-4723-898B-DB99D8C10714}">
      <dgm:prSet phldrT="[Text]"/>
      <dgm:spPr/>
      <dgm:t>
        <a:bodyPr/>
        <a:lstStyle/>
        <a:p>
          <a:r>
            <a:rPr lang="de-DE" dirty="0" smtClean="0"/>
            <a:t>Java EE 7 Features</a:t>
          </a:r>
          <a:endParaRPr lang="de-DE" dirty="0"/>
        </a:p>
      </dgm:t>
    </dgm:pt>
    <dgm:pt modelId="{599322CD-A6D3-4814-B73E-17E66590D91E}" type="parTrans" cxnId="{A49BB96D-6D28-4FC1-A087-A8958B0F78C1}">
      <dgm:prSet/>
      <dgm:spPr/>
      <dgm:t>
        <a:bodyPr/>
        <a:lstStyle/>
        <a:p>
          <a:endParaRPr lang="de-DE"/>
        </a:p>
      </dgm:t>
    </dgm:pt>
    <dgm:pt modelId="{CF6E00D8-5CE0-4889-AD19-A17EB2A28257}" type="sibTrans" cxnId="{A49BB96D-6D28-4FC1-A087-A8958B0F78C1}">
      <dgm:prSet/>
      <dgm:spPr/>
      <dgm:t>
        <a:bodyPr/>
        <a:lstStyle/>
        <a:p>
          <a:endParaRPr lang="de-DE"/>
        </a:p>
      </dgm:t>
    </dgm:pt>
    <dgm:pt modelId="{5C8E4DFB-94B2-4D76-A643-6498AA4DB8DD}">
      <dgm:prSet phldrT="[Text]"/>
      <dgm:spPr/>
      <dgm:t>
        <a:bodyPr/>
        <a:lstStyle/>
        <a:p>
          <a:r>
            <a:rPr lang="de-DE" dirty="0" smtClean="0"/>
            <a:t>Mapping</a:t>
          </a:r>
          <a:endParaRPr lang="de-DE" dirty="0"/>
        </a:p>
      </dgm:t>
    </dgm:pt>
    <dgm:pt modelId="{7B5C1060-7E00-4C47-B0FA-9C1EF9646D9D}" type="parTrans" cxnId="{CE2A4D38-6EA9-4143-8E2C-DE6337217C51}">
      <dgm:prSet/>
      <dgm:spPr/>
      <dgm:t>
        <a:bodyPr/>
        <a:lstStyle/>
        <a:p>
          <a:endParaRPr lang="de-DE"/>
        </a:p>
      </dgm:t>
    </dgm:pt>
    <dgm:pt modelId="{30C2E0B9-F80C-40F8-B2A0-F4336E6593A8}" type="sibTrans" cxnId="{CE2A4D38-6EA9-4143-8E2C-DE6337217C51}">
      <dgm:prSet/>
      <dgm:spPr/>
      <dgm:t>
        <a:bodyPr/>
        <a:lstStyle/>
        <a:p>
          <a:endParaRPr lang="de-DE"/>
        </a:p>
      </dgm:t>
    </dgm:pt>
    <dgm:pt modelId="{BD91C112-D928-42A7-8847-70026C5B8222}">
      <dgm:prSet phldrT="[Text]"/>
      <dgm:spPr/>
      <dgm:t>
        <a:bodyPr/>
        <a:lstStyle/>
        <a:p>
          <a:r>
            <a:rPr lang="de-DE" dirty="0" err="1" smtClean="0"/>
            <a:t>Summary</a:t>
          </a:r>
          <a:r>
            <a:rPr lang="de-DE" dirty="0" smtClean="0"/>
            <a:t> &amp; Future Work</a:t>
          </a:r>
          <a:endParaRPr lang="de-DE" dirty="0"/>
        </a:p>
      </dgm:t>
    </dgm:pt>
    <dgm:pt modelId="{F7B29EAD-9AB2-44CF-AD57-A585E856DAE1}" type="parTrans" cxnId="{2C7DF155-BD3B-4690-BE17-439A65657EF1}">
      <dgm:prSet/>
      <dgm:spPr/>
      <dgm:t>
        <a:bodyPr/>
        <a:lstStyle/>
        <a:p>
          <a:endParaRPr lang="de-DE"/>
        </a:p>
      </dgm:t>
    </dgm:pt>
    <dgm:pt modelId="{A16EB7F9-12A7-4C1C-BB00-5C6B12FEE30B}" type="sibTrans" cxnId="{2C7DF155-BD3B-4690-BE17-439A65657EF1}">
      <dgm:prSet/>
      <dgm:spPr/>
      <dgm:t>
        <a:bodyPr/>
        <a:lstStyle/>
        <a:p>
          <a:endParaRPr lang="de-DE"/>
        </a:p>
      </dgm:t>
    </dgm:pt>
    <dgm:pt modelId="{5F0935D9-D287-46D6-B520-4FC5C816881A}" type="pres">
      <dgm:prSet presAssocID="{0685A65F-4082-45F8-B2B0-EA9C41AFF1D8}" presName="Name0" presStyleCnt="0">
        <dgm:presLayoutVars>
          <dgm:dir/>
          <dgm:resizeHandles val="exact"/>
        </dgm:presLayoutVars>
      </dgm:prSet>
      <dgm:spPr/>
    </dgm:pt>
    <dgm:pt modelId="{02DA423C-2E6F-435F-B061-3DA8016B522D}" type="pres">
      <dgm:prSet presAssocID="{0685A65F-4082-45F8-B2B0-EA9C41AFF1D8}" presName="bkgdShp" presStyleLbl="alignAccFollowNode1" presStyleIdx="0" presStyleCnt="1" custLinFactNeighborX="-2703"/>
      <dgm:spPr/>
      <dgm:t>
        <a:bodyPr/>
        <a:lstStyle/>
        <a:p>
          <a:endParaRPr lang="de-DE"/>
        </a:p>
      </dgm:t>
    </dgm:pt>
    <dgm:pt modelId="{468A96A2-D4CA-4FCB-A461-6F3781C69426}" type="pres">
      <dgm:prSet presAssocID="{0685A65F-4082-45F8-B2B0-EA9C41AFF1D8}" presName="linComp" presStyleCnt="0"/>
      <dgm:spPr/>
    </dgm:pt>
    <dgm:pt modelId="{157C5E42-7559-4205-B061-2852BD6FEB72}" type="pres">
      <dgm:prSet presAssocID="{5A347A6D-853D-4434-8957-2393CAA5BC2E}" presName="compNode" presStyleCnt="0"/>
      <dgm:spPr/>
    </dgm:pt>
    <dgm:pt modelId="{32F643EE-93C3-42EE-9F8E-A01123C8B497}" type="pres">
      <dgm:prSet presAssocID="{5A347A6D-853D-4434-8957-2393CAA5BC2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EF0227F-3CF3-4EC7-9C9D-91A24A51E308}" type="pres">
      <dgm:prSet presAssocID="{5A347A6D-853D-4434-8957-2393CAA5BC2E}" presName="invisiNode" presStyleLbl="node1" presStyleIdx="0" presStyleCnt="4"/>
      <dgm:spPr/>
    </dgm:pt>
    <dgm:pt modelId="{4E54AC6A-466B-4E65-9AA8-F13A4ABC3765}" type="pres">
      <dgm:prSet presAssocID="{5A347A6D-853D-4434-8957-2393CAA5BC2E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54523C2-E68A-4359-AD37-0952C3EC0017}" type="pres">
      <dgm:prSet presAssocID="{31ABCD92-FB74-4628-80DF-53A4D277BE5A}" presName="sibTrans" presStyleLbl="sibTrans2D1" presStyleIdx="0" presStyleCnt="0"/>
      <dgm:spPr/>
      <dgm:t>
        <a:bodyPr/>
        <a:lstStyle/>
        <a:p>
          <a:endParaRPr lang="de-DE"/>
        </a:p>
      </dgm:t>
    </dgm:pt>
    <dgm:pt modelId="{969A62DD-A06B-4911-B61B-B4E5916BBA27}" type="pres">
      <dgm:prSet presAssocID="{62EFD0AF-2815-4723-898B-DB99D8C10714}" presName="compNode" presStyleCnt="0"/>
      <dgm:spPr/>
    </dgm:pt>
    <dgm:pt modelId="{C8485A08-0E3F-4F46-9ACA-97832031E17C}" type="pres">
      <dgm:prSet presAssocID="{62EFD0AF-2815-4723-898B-DB99D8C1071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AD339A5-61C4-4A63-A9BB-347B58C162A2}" type="pres">
      <dgm:prSet presAssocID="{62EFD0AF-2815-4723-898B-DB99D8C10714}" presName="invisiNode" presStyleLbl="node1" presStyleIdx="1" presStyleCnt="4"/>
      <dgm:spPr/>
    </dgm:pt>
    <dgm:pt modelId="{68EAB526-8C0D-4A60-8CD5-746CC983163F}" type="pres">
      <dgm:prSet presAssocID="{62EFD0AF-2815-4723-898B-DB99D8C10714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50D9A73-1729-4F8B-90F0-153685C85B4B}" type="pres">
      <dgm:prSet presAssocID="{CF6E00D8-5CE0-4889-AD19-A17EB2A28257}" presName="sibTrans" presStyleLbl="sibTrans2D1" presStyleIdx="0" presStyleCnt="0"/>
      <dgm:spPr/>
      <dgm:t>
        <a:bodyPr/>
        <a:lstStyle/>
        <a:p>
          <a:endParaRPr lang="de-DE"/>
        </a:p>
      </dgm:t>
    </dgm:pt>
    <dgm:pt modelId="{74FD43E9-8D95-4B0D-B96F-5D9C18C5E2CD}" type="pres">
      <dgm:prSet presAssocID="{5C8E4DFB-94B2-4D76-A643-6498AA4DB8DD}" presName="compNode" presStyleCnt="0"/>
      <dgm:spPr/>
    </dgm:pt>
    <dgm:pt modelId="{E6E7AFE9-4CF5-4937-9855-A0F0BA28B78E}" type="pres">
      <dgm:prSet presAssocID="{5C8E4DFB-94B2-4D76-A643-6498AA4DB8D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25FFC68-B56A-4130-8895-9A8DB4AE7A93}" type="pres">
      <dgm:prSet presAssocID="{5C8E4DFB-94B2-4D76-A643-6498AA4DB8DD}" presName="invisiNode" presStyleLbl="node1" presStyleIdx="2" presStyleCnt="4"/>
      <dgm:spPr/>
    </dgm:pt>
    <dgm:pt modelId="{BC9E911F-CBCE-41D2-8673-C293C2C156D4}" type="pres">
      <dgm:prSet presAssocID="{5C8E4DFB-94B2-4D76-A643-6498AA4DB8DD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DBD0AB03-9F83-458E-96CB-67BBD13B77C2}" type="pres">
      <dgm:prSet presAssocID="{30C2E0B9-F80C-40F8-B2A0-F4336E6593A8}" presName="sibTrans" presStyleLbl="sibTrans2D1" presStyleIdx="0" presStyleCnt="0"/>
      <dgm:spPr/>
      <dgm:t>
        <a:bodyPr/>
        <a:lstStyle/>
        <a:p>
          <a:endParaRPr lang="de-DE"/>
        </a:p>
      </dgm:t>
    </dgm:pt>
    <dgm:pt modelId="{7B277292-572B-40DA-A45E-B94830EF9239}" type="pres">
      <dgm:prSet presAssocID="{BD91C112-D928-42A7-8847-70026C5B8222}" presName="compNode" presStyleCnt="0"/>
      <dgm:spPr/>
    </dgm:pt>
    <dgm:pt modelId="{E90E10A8-92AE-4D4A-8604-9BB5F80287A0}" type="pres">
      <dgm:prSet presAssocID="{BD91C112-D928-42A7-8847-70026C5B822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D2E62F8-D964-4831-A939-EDBBA1D855A7}" type="pres">
      <dgm:prSet presAssocID="{BD91C112-D928-42A7-8847-70026C5B8222}" presName="invisiNode" presStyleLbl="node1" presStyleIdx="3" presStyleCnt="4"/>
      <dgm:spPr/>
    </dgm:pt>
    <dgm:pt modelId="{4757EAC0-20F0-4EC4-BCB6-585C1F5F5942}" type="pres">
      <dgm:prSet presAssocID="{BD91C112-D928-42A7-8847-70026C5B8222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B806931F-94C0-46C9-A640-FE2CEF94772C}" type="presOf" srcId="{CF6E00D8-5CE0-4889-AD19-A17EB2A28257}" destId="{450D9A73-1729-4F8B-90F0-153685C85B4B}" srcOrd="0" destOrd="0" presId="urn:microsoft.com/office/officeart/2005/8/layout/pList2"/>
    <dgm:cxn modelId="{468AC50B-65ED-4A5F-B2F7-EB68C529C10D}" type="presOf" srcId="{62EFD0AF-2815-4723-898B-DB99D8C10714}" destId="{C8485A08-0E3F-4F46-9ACA-97832031E17C}" srcOrd="0" destOrd="0" presId="urn:microsoft.com/office/officeart/2005/8/layout/pList2"/>
    <dgm:cxn modelId="{BD616AA5-0741-4385-9F36-AC7149C78F52}" type="presOf" srcId="{BD91C112-D928-42A7-8847-70026C5B8222}" destId="{E90E10A8-92AE-4D4A-8604-9BB5F80287A0}" srcOrd="0" destOrd="0" presId="urn:microsoft.com/office/officeart/2005/8/layout/pList2"/>
    <dgm:cxn modelId="{D75560BC-577A-495F-8ED0-1D27284F7DF7}" type="presOf" srcId="{5A347A6D-853D-4434-8957-2393CAA5BC2E}" destId="{32F643EE-93C3-42EE-9F8E-A01123C8B497}" srcOrd="0" destOrd="0" presId="urn:microsoft.com/office/officeart/2005/8/layout/pList2"/>
    <dgm:cxn modelId="{BC2CED9B-E51A-455A-9A34-87EF559D56A7}" srcId="{0685A65F-4082-45F8-B2B0-EA9C41AFF1D8}" destId="{5A347A6D-853D-4434-8957-2393CAA5BC2E}" srcOrd="0" destOrd="0" parTransId="{85C78C64-DE58-4A11-B116-2FF9A65E6089}" sibTransId="{31ABCD92-FB74-4628-80DF-53A4D277BE5A}"/>
    <dgm:cxn modelId="{DBB9BC2F-717D-46AD-8B3B-24D73A89A771}" type="presOf" srcId="{0685A65F-4082-45F8-B2B0-EA9C41AFF1D8}" destId="{5F0935D9-D287-46D6-B520-4FC5C816881A}" srcOrd="0" destOrd="0" presId="urn:microsoft.com/office/officeart/2005/8/layout/pList2"/>
    <dgm:cxn modelId="{A49BB96D-6D28-4FC1-A087-A8958B0F78C1}" srcId="{0685A65F-4082-45F8-B2B0-EA9C41AFF1D8}" destId="{62EFD0AF-2815-4723-898B-DB99D8C10714}" srcOrd="1" destOrd="0" parTransId="{599322CD-A6D3-4814-B73E-17E66590D91E}" sibTransId="{CF6E00D8-5CE0-4889-AD19-A17EB2A28257}"/>
    <dgm:cxn modelId="{8B7411BA-873E-4826-87DE-2FC5525EC91B}" type="presOf" srcId="{30C2E0B9-F80C-40F8-B2A0-F4336E6593A8}" destId="{DBD0AB03-9F83-458E-96CB-67BBD13B77C2}" srcOrd="0" destOrd="0" presId="urn:microsoft.com/office/officeart/2005/8/layout/pList2"/>
    <dgm:cxn modelId="{2C7DF155-BD3B-4690-BE17-439A65657EF1}" srcId="{0685A65F-4082-45F8-B2B0-EA9C41AFF1D8}" destId="{BD91C112-D928-42A7-8847-70026C5B8222}" srcOrd="3" destOrd="0" parTransId="{F7B29EAD-9AB2-44CF-AD57-A585E856DAE1}" sibTransId="{A16EB7F9-12A7-4C1C-BB00-5C6B12FEE30B}"/>
    <dgm:cxn modelId="{4A7464EB-CCD1-4F87-A06C-1FA1CF6E007A}" type="presOf" srcId="{5C8E4DFB-94B2-4D76-A643-6498AA4DB8DD}" destId="{E6E7AFE9-4CF5-4937-9855-A0F0BA28B78E}" srcOrd="0" destOrd="0" presId="urn:microsoft.com/office/officeart/2005/8/layout/pList2"/>
    <dgm:cxn modelId="{CE2A4D38-6EA9-4143-8E2C-DE6337217C51}" srcId="{0685A65F-4082-45F8-B2B0-EA9C41AFF1D8}" destId="{5C8E4DFB-94B2-4D76-A643-6498AA4DB8DD}" srcOrd="2" destOrd="0" parTransId="{7B5C1060-7E00-4C47-B0FA-9C1EF9646D9D}" sibTransId="{30C2E0B9-F80C-40F8-B2A0-F4336E6593A8}"/>
    <dgm:cxn modelId="{3E61C439-283F-467E-A65B-64CCFFBAEE64}" type="presOf" srcId="{31ABCD92-FB74-4628-80DF-53A4D277BE5A}" destId="{254523C2-E68A-4359-AD37-0952C3EC0017}" srcOrd="0" destOrd="0" presId="urn:microsoft.com/office/officeart/2005/8/layout/pList2"/>
    <dgm:cxn modelId="{437368B4-96BE-45FC-9C2C-426BB702CA74}" type="presParOf" srcId="{5F0935D9-D287-46D6-B520-4FC5C816881A}" destId="{02DA423C-2E6F-435F-B061-3DA8016B522D}" srcOrd="0" destOrd="0" presId="urn:microsoft.com/office/officeart/2005/8/layout/pList2"/>
    <dgm:cxn modelId="{30D85D9B-B7EE-49B6-B0E8-72CEEDD0C445}" type="presParOf" srcId="{5F0935D9-D287-46D6-B520-4FC5C816881A}" destId="{468A96A2-D4CA-4FCB-A461-6F3781C69426}" srcOrd="1" destOrd="0" presId="urn:microsoft.com/office/officeart/2005/8/layout/pList2"/>
    <dgm:cxn modelId="{B4A58231-6E94-485B-87C3-B4A2F6C9F05A}" type="presParOf" srcId="{468A96A2-D4CA-4FCB-A461-6F3781C69426}" destId="{157C5E42-7559-4205-B061-2852BD6FEB72}" srcOrd="0" destOrd="0" presId="urn:microsoft.com/office/officeart/2005/8/layout/pList2"/>
    <dgm:cxn modelId="{3BC5E7BA-364E-48E1-AA18-31A6310E6FCF}" type="presParOf" srcId="{157C5E42-7559-4205-B061-2852BD6FEB72}" destId="{32F643EE-93C3-42EE-9F8E-A01123C8B497}" srcOrd="0" destOrd="0" presId="urn:microsoft.com/office/officeart/2005/8/layout/pList2"/>
    <dgm:cxn modelId="{01B9DE6D-20E3-4DD1-9044-91CE088C2FAF}" type="presParOf" srcId="{157C5E42-7559-4205-B061-2852BD6FEB72}" destId="{AEF0227F-3CF3-4EC7-9C9D-91A24A51E308}" srcOrd="1" destOrd="0" presId="urn:microsoft.com/office/officeart/2005/8/layout/pList2"/>
    <dgm:cxn modelId="{04FDBBBB-0F56-48EC-89D6-9A8B26BDDDF4}" type="presParOf" srcId="{157C5E42-7559-4205-B061-2852BD6FEB72}" destId="{4E54AC6A-466B-4E65-9AA8-F13A4ABC3765}" srcOrd="2" destOrd="0" presId="urn:microsoft.com/office/officeart/2005/8/layout/pList2"/>
    <dgm:cxn modelId="{68BD960F-E322-407C-8805-1E190D4EC3AD}" type="presParOf" srcId="{468A96A2-D4CA-4FCB-A461-6F3781C69426}" destId="{254523C2-E68A-4359-AD37-0952C3EC0017}" srcOrd="1" destOrd="0" presId="urn:microsoft.com/office/officeart/2005/8/layout/pList2"/>
    <dgm:cxn modelId="{8F06D45D-8FFE-44E5-8A5A-CDBC4AF12BAE}" type="presParOf" srcId="{468A96A2-D4CA-4FCB-A461-6F3781C69426}" destId="{969A62DD-A06B-4911-B61B-B4E5916BBA27}" srcOrd="2" destOrd="0" presId="urn:microsoft.com/office/officeart/2005/8/layout/pList2"/>
    <dgm:cxn modelId="{527F86DD-BBC7-4627-A123-E36F66A8AD4E}" type="presParOf" srcId="{969A62DD-A06B-4911-B61B-B4E5916BBA27}" destId="{C8485A08-0E3F-4F46-9ACA-97832031E17C}" srcOrd="0" destOrd="0" presId="urn:microsoft.com/office/officeart/2005/8/layout/pList2"/>
    <dgm:cxn modelId="{449420F6-FF7D-47D2-A3D1-EA81D9700AE2}" type="presParOf" srcId="{969A62DD-A06B-4911-B61B-B4E5916BBA27}" destId="{6AD339A5-61C4-4A63-A9BB-347B58C162A2}" srcOrd="1" destOrd="0" presId="urn:microsoft.com/office/officeart/2005/8/layout/pList2"/>
    <dgm:cxn modelId="{53FEE92D-5A95-45BA-94A6-C22E8C2284CE}" type="presParOf" srcId="{969A62DD-A06B-4911-B61B-B4E5916BBA27}" destId="{68EAB526-8C0D-4A60-8CD5-746CC983163F}" srcOrd="2" destOrd="0" presId="urn:microsoft.com/office/officeart/2005/8/layout/pList2"/>
    <dgm:cxn modelId="{ECBA53EF-F67C-4BD4-88D7-954A1B291CDE}" type="presParOf" srcId="{468A96A2-D4CA-4FCB-A461-6F3781C69426}" destId="{450D9A73-1729-4F8B-90F0-153685C85B4B}" srcOrd="3" destOrd="0" presId="urn:microsoft.com/office/officeart/2005/8/layout/pList2"/>
    <dgm:cxn modelId="{8821D7D2-A0A3-4CEE-84E4-31932D9CFFD2}" type="presParOf" srcId="{468A96A2-D4CA-4FCB-A461-6F3781C69426}" destId="{74FD43E9-8D95-4B0D-B96F-5D9C18C5E2CD}" srcOrd="4" destOrd="0" presId="urn:microsoft.com/office/officeart/2005/8/layout/pList2"/>
    <dgm:cxn modelId="{A17BFE6E-2DAD-4D44-9DEA-2CAE024AAC78}" type="presParOf" srcId="{74FD43E9-8D95-4B0D-B96F-5D9C18C5E2CD}" destId="{E6E7AFE9-4CF5-4937-9855-A0F0BA28B78E}" srcOrd="0" destOrd="0" presId="urn:microsoft.com/office/officeart/2005/8/layout/pList2"/>
    <dgm:cxn modelId="{4E7B1CDD-CF2E-4B51-8695-3FECCD314E87}" type="presParOf" srcId="{74FD43E9-8D95-4B0D-B96F-5D9C18C5E2CD}" destId="{C25FFC68-B56A-4130-8895-9A8DB4AE7A93}" srcOrd="1" destOrd="0" presId="urn:microsoft.com/office/officeart/2005/8/layout/pList2"/>
    <dgm:cxn modelId="{C10CE929-20F5-461C-8B51-AB7E8EA13569}" type="presParOf" srcId="{74FD43E9-8D95-4B0D-B96F-5D9C18C5E2CD}" destId="{BC9E911F-CBCE-41D2-8673-C293C2C156D4}" srcOrd="2" destOrd="0" presId="urn:microsoft.com/office/officeart/2005/8/layout/pList2"/>
    <dgm:cxn modelId="{14A9F575-7699-4585-92BF-5EDD97A77187}" type="presParOf" srcId="{468A96A2-D4CA-4FCB-A461-6F3781C69426}" destId="{DBD0AB03-9F83-458E-96CB-67BBD13B77C2}" srcOrd="5" destOrd="0" presId="urn:microsoft.com/office/officeart/2005/8/layout/pList2"/>
    <dgm:cxn modelId="{71E095F7-BF86-4ECF-B8DA-CD20223BB5A5}" type="presParOf" srcId="{468A96A2-D4CA-4FCB-A461-6F3781C69426}" destId="{7B277292-572B-40DA-A45E-B94830EF9239}" srcOrd="6" destOrd="0" presId="urn:microsoft.com/office/officeart/2005/8/layout/pList2"/>
    <dgm:cxn modelId="{312FBC82-BD85-49C6-BAD2-26F7C9B27F35}" type="presParOf" srcId="{7B277292-572B-40DA-A45E-B94830EF9239}" destId="{E90E10A8-92AE-4D4A-8604-9BB5F80287A0}" srcOrd="0" destOrd="0" presId="urn:microsoft.com/office/officeart/2005/8/layout/pList2"/>
    <dgm:cxn modelId="{DB5B0173-3A58-4AD2-9C99-096FF546C682}" type="presParOf" srcId="{7B277292-572B-40DA-A45E-B94830EF9239}" destId="{BD2E62F8-D964-4831-A939-EDBBA1D855A7}" srcOrd="1" destOrd="0" presId="urn:microsoft.com/office/officeart/2005/8/layout/pList2"/>
    <dgm:cxn modelId="{FF2D26E9-142D-4591-9BED-E36690DC7F36}" type="presParOf" srcId="{7B277292-572B-40DA-A45E-B94830EF9239}" destId="{4757EAC0-20F0-4EC4-BCB6-585C1F5F5942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85A65F-4082-45F8-B2B0-EA9C41AFF1D8}" type="doc">
      <dgm:prSet loTypeId="urn:microsoft.com/office/officeart/2005/8/layout/pList2" loCatId="list" qsTypeId="urn:microsoft.com/office/officeart/2005/8/quickstyle/simple2" qsCatId="simple" csTypeId="urn:microsoft.com/office/officeart/2005/8/colors/accent0_3" csCatId="mainScheme" phldr="1"/>
      <dgm:spPr/>
    </dgm:pt>
    <dgm:pt modelId="{5A347A6D-853D-4434-8957-2393CAA5BC2E}">
      <dgm:prSet phldrT="[Text]"/>
      <dgm:spPr/>
      <dgm:t>
        <a:bodyPr/>
        <a:lstStyle/>
        <a:p>
          <a:r>
            <a:rPr lang="de-DE" dirty="0" smtClean="0"/>
            <a:t>Performance Prototype </a:t>
          </a:r>
          <a:r>
            <a:rPr lang="de-DE" dirty="0" err="1" smtClean="0"/>
            <a:t>Requirements</a:t>
          </a:r>
          <a:endParaRPr lang="de-DE" dirty="0"/>
        </a:p>
      </dgm:t>
    </dgm:pt>
    <dgm:pt modelId="{85C78C64-DE58-4A11-B116-2FF9A65E6089}" type="parTrans" cxnId="{BC2CED9B-E51A-455A-9A34-87EF559D56A7}">
      <dgm:prSet/>
      <dgm:spPr/>
      <dgm:t>
        <a:bodyPr/>
        <a:lstStyle/>
        <a:p>
          <a:endParaRPr lang="de-DE"/>
        </a:p>
      </dgm:t>
    </dgm:pt>
    <dgm:pt modelId="{31ABCD92-FB74-4628-80DF-53A4D277BE5A}" type="sibTrans" cxnId="{BC2CED9B-E51A-455A-9A34-87EF559D56A7}">
      <dgm:prSet/>
      <dgm:spPr/>
      <dgm:t>
        <a:bodyPr/>
        <a:lstStyle/>
        <a:p>
          <a:endParaRPr lang="de-DE"/>
        </a:p>
      </dgm:t>
    </dgm:pt>
    <dgm:pt modelId="{62EFD0AF-2815-4723-898B-DB99D8C10714}">
      <dgm:prSet phldrT="[Text]"/>
      <dgm:spPr/>
      <dgm:t>
        <a:bodyPr/>
        <a:lstStyle/>
        <a:p>
          <a:r>
            <a:rPr lang="de-DE" dirty="0" smtClean="0"/>
            <a:t>Java EE 7 Features</a:t>
          </a:r>
          <a:endParaRPr lang="de-DE" dirty="0"/>
        </a:p>
      </dgm:t>
    </dgm:pt>
    <dgm:pt modelId="{599322CD-A6D3-4814-B73E-17E66590D91E}" type="parTrans" cxnId="{A49BB96D-6D28-4FC1-A087-A8958B0F78C1}">
      <dgm:prSet/>
      <dgm:spPr/>
      <dgm:t>
        <a:bodyPr/>
        <a:lstStyle/>
        <a:p>
          <a:endParaRPr lang="de-DE"/>
        </a:p>
      </dgm:t>
    </dgm:pt>
    <dgm:pt modelId="{CF6E00D8-5CE0-4889-AD19-A17EB2A28257}" type="sibTrans" cxnId="{A49BB96D-6D28-4FC1-A087-A8958B0F78C1}">
      <dgm:prSet/>
      <dgm:spPr/>
      <dgm:t>
        <a:bodyPr/>
        <a:lstStyle/>
        <a:p>
          <a:endParaRPr lang="de-DE"/>
        </a:p>
      </dgm:t>
    </dgm:pt>
    <dgm:pt modelId="{5C8E4DFB-94B2-4D76-A643-6498AA4DB8DD}">
      <dgm:prSet phldrT="[Text]"/>
      <dgm:spPr/>
      <dgm:t>
        <a:bodyPr/>
        <a:lstStyle/>
        <a:p>
          <a:r>
            <a:rPr lang="de-DE" dirty="0" smtClean="0"/>
            <a:t>Mapping</a:t>
          </a:r>
          <a:endParaRPr lang="de-DE" dirty="0"/>
        </a:p>
      </dgm:t>
    </dgm:pt>
    <dgm:pt modelId="{7B5C1060-7E00-4C47-B0FA-9C1EF9646D9D}" type="parTrans" cxnId="{CE2A4D38-6EA9-4143-8E2C-DE6337217C51}">
      <dgm:prSet/>
      <dgm:spPr/>
      <dgm:t>
        <a:bodyPr/>
        <a:lstStyle/>
        <a:p>
          <a:endParaRPr lang="de-DE"/>
        </a:p>
      </dgm:t>
    </dgm:pt>
    <dgm:pt modelId="{30C2E0B9-F80C-40F8-B2A0-F4336E6593A8}" type="sibTrans" cxnId="{CE2A4D38-6EA9-4143-8E2C-DE6337217C51}">
      <dgm:prSet/>
      <dgm:spPr/>
      <dgm:t>
        <a:bodyPr/>
        <a:lstStyle/>
        <a:p>
          <a:endParaRPr lang="de-DE"/>
        </a:p>
      </dgm:t>
    </dgm:pt>
    <dgm:pt modelId="{BD91C112-D928-42A7-8847-70026C5B8222}">
      <dgm:prSet phldrT="[Text]"/>
      <dgm:spPr/>
      <dgm:t>
        <a:bodyPr/>
        <a:lstStyle/>
        <a:p>
          <a:r>
            <a:rPr lang="de-DE" dirty="0" err="1" smtClean="0"/>
            <a:t>Summary</a:t>
          </a:r>
          <a:r>
            <a:rPr lang="de-DE" dirty="0" smtClean="0"/>
            <a:t> &amp; Future Work</a:t>
          </a:r>
          <a:endParaRPr lang="de-DE" dirty="0"/>
        </a:p>
      </dgm:t>
    </dgm:pt>
    <dgm:pt modelId="{F7B29EAD-9AB2-44CF-AD57-A585E856DAE1}" type="parTrans" cxnId="{2C7DF155-BD3B-4690-BE17-439A65657EF1}">
      <dgm:prSet/>
      <dgm:spPr/>
      <dgm:t>
        <a:bodyPr/>
        <a:lstStyle/>
        <a:p>
          <a:endParaRPr lang="de-DE"/>
        </a:p>
      </dgm:t>
    </dgm:pt>
    <dgm:pt modelId="{A16EB7F9-12A7-4C1C-BB00-5C6B12FEE30B}" type="sibTrans" cxnId="{2C7DF155-BD3B-4690-BE17-439A65657EF1}">
      <dgm:prSet/>
      <dgm:spPr/>
      <dgm:t>
        <a:bodyPr/>
        <a:lstStyle/>
        <a:p>
          <a:endParaRPr lang="de-DE"/>
        </a:p>
      </dgm:t>
    </dgm:pt>
    <dgm:pt modelId="{5F0935D9-D287-46D6-B520-4FC5C816881A}" type="pres">
      <dgm:prSet presAssocID="{0685A65F-4082-45F8-B2B0-EA9C41AFF1D8}" presName="Name0" presStyleCnt="0">
        <dgm:presLayoutVars>
          <dgm:dir/>
          <dgm:resizeHandles val="exact"/>
        </dgm:presLayoutVars>
      </dgm:prSet>
      <dgm:spPr/>
    </dgm:pt>
    <dgm:pt modelId="{02DA423C-2E6F-435F-B061-3DA8016B522D}" type="pres">
      <dgm:prSet presAssocID="{0685A65F-4082-45F8-B2B0-EA9C41AFF1D8}" presName="bkgdShp" presStyleLbl="alignAccFollowNode1" presStyleIdx="0" presStyleCnt="1" custLinFactNeighborX="-2703"/>
      <dgm:spPr/>
      <dgm:t>
        <a:bodyPr/>
        <a:lstStyle/>
        <a:p>
          <a:endParaRPr lang="de-DE"/>
        </a:p>
      </dgm:t>
    </dgm:pt>
    <dgm:pt modelId="{468A96A2-D4CA-4FCB-A461-6F3781C69426}" type="pres">
      <dgm:prSet presAssocID="{0685A65F-4082-45F8-B2B0-EA9C41AFF1D8}" presName="linComp" presStyleCnt="0"/>
      <dgm:spPr/>
    </dgm:pt>
    <dgm:pt modelId="{157C5E42-7559-4205-B061-2852BD6FEB72}" type="pres">
      <dgm:prSet presAssocID="{5A347A6D-853D-4434-8957-2393CAA5BC2E}" presName="compNode" presStyleCnt="0"/>
      <dgm:spPr/>
    </dgm:pt>
    <dgm:pt modelId="{32F643EE-93C3-42EE-9F8E-A01123C8B497}" type="pres">
      <dgm:prSet presAssocID="{5A347A6D-853D-4434-8957-2393CAA5BC2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EF0227F-3CF3-4EC7-9C9D-91A24A51E308}" type="pres">
      <dgm:prSet presAssocID="{5A347A6D-853D-4434-8957-2393CAA5BC2E}" presName="invisiNode" presStyleLbl="node1" presStyleIdx="0" presStyleCnt="4"/>
      <dgm:spPr/>
    </dgm:pt>
    <dgm:pt modelId="{4E54AC6A-466B-4E65-9AA8-F13A4ABC3765}" type="pres">
      <dgm:prSet presAssocID="{5A347A6D-853D-4434-8957-2393CAA5BC2E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54523C2-E68A-4359-AD37-0952C3EC0017}" type="pres">
      <dgm:prSet presAssocID="{31ABCD92-FB74-4628-80DF-53A4D277BE5A}" presName="sibTrans" presStyleLbl="sibTrans2D1" presStyleIdx="0" presStyleCnt="0"/>
      <dgm:spPr/>
      <dgm:t>
        <a:bodyPr/>
        <a:lstStyle/>
        <a:p>
          <a:endParaRPr lang="de-DE"/>
        </a:p>
      </dgm:t>
    </dgm:pt>
    <dgm:pt modelId="{969A62DD-A06B-4911-B61B-B4E5916BBA27}" type="pres">
      <dgm:prSet presAssocID="{62EFD0AF-2815-4723-898B-DB99D8C10714}" presName="compNode" presStyleCnt="0"/>
      <dgm:spPr/>
    </dgm:pt>
    <dgm:pt modelId="{C8485A08-0E3F-4F46-9ACA-97832031E17C}" type="pres">
      <dgm:prSet presAssocID="{62EFD0AF-2815-4723-898B-DB99D8C1071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AD339A5-61C4-4A63-A9BB-347B58C162A2}" type="pres">
      <dgm:prSet presAssocID="{62EFD0AF-2815-4723-898B-DB99D8C10714}" presName="invisiNode" presStyleLbl="node1" presStyleIdx="1" presStyleCnt="4"/>
      <dgm:spPr/>
    </dgm:pt>
    <dgm:pt modelId="{68EAB526-8C0D-4A60-8CD5-746CC983163F}" type="pres">
      <dgm:prSet presAssocID="{62EFD0AF-2815-4723-898B-DB99D8C10714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50D9A73-1729-4F8B-90F0-153685C85B4B}" type="pres">
      <dgm:prSet presAssocID="{CF6E00D8-5CE0-4889-AD19-A17EB2A28257}" presName="sibTrans" presStyleLbl="sibTrans2D1" presStyleIdx="0" presStyleCnt="0"/>
      <dgm:spPr/>
      <dgm:t>
        <a:bodyPr/>
        <a:lstStyle/>
        <a:p>
          <a:endParaRPr lang="de-DE"/>
        </a:p>
      </dgm:t>
    </dgm:pt>
    <dgm:pt modelId="{74FD43E9-8D95-4B0D-B96F-5D9C18C5E2CD}" type="pres">
      <dgm:prSet presAssocID="{5C8E4DFB-94B2-4D76-A643-6498AA4DB8DD}" presName="compNode" presStyleCnt="0"/>
      <dgm:spPr/>
    </dgm:pt>
    <dgm:pt modelId="{E6E7AFE9-4CF5-4937-9855-A0F0BA28B78E}" type="pres">
      <dgm:prSet presAssocID="{5C8E4DFB-94B2-4D76-A643-6498AA4DB8D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25FFC68-B56A-4130-8895-9A8DB4AE7A93}" type="pres">
      <dgm:prSet presAssocID="{5C8E4DFB-94B2-4D76-A643-6498AA4DB8DD}" presName="invisiNode" presStyleLbl="node1" presStyleIdx="2" presStyleCnt="4"/>
      <dgm:spPr/>
    </dgm:pt>
    <dgm:pt modelId="{BC9E911F-CBCE-41D2-8673-C293C2C156D4}" type="pres">
      <dgm:prSet presAssocID="{5C8E4DFB-94B2-4D76-A643-6498AA4DB8DD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DBD0AB03-9F83-458E-96CB-67BBD13B77C2}" type="pres">
      <dgm:prSet presAssocID="{30C2E0B9-F80C-40F8-B2A0-F4336E6593A8}" presName="sibTrans" presStyleLbl="sibTrans2D1" presStyleIdx="0" presStyleCnt="0"/>
      <dgm:spPr/>
      <dgm:t>
        <a:bodyPr/>
        <a:lstStyle/>
        <a:p>
          <a:endParaRPr lang="de-DE"/>
        </a:p>
      </dgm:t>
    </dgm:pt>
    <dgm:pt modelId="{7B277292-572B-40DA-A45E-B94830EF9239}" type="pres">
      <dgm:prSet presAssocID="{BD91C112-D928-42A7-8847-70026C5B8222}" presName="compNode" presStyleCnt="0"/>
      <dgm:spPr/>
    </dgm:pt>
    <dgm:pt modelId="{E90E10A8-92AE-4D4A-8604-9BB5F80287A0}" type="pres">
      <dgm:prSet presAssocID="{BD91C112-D928-42A7-8847-70026C5B822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D2E62F8-D964-4831-A939-EDBBA1D855A7}" type="pres">
      <dgm:prSet presAssocID="{BD91C112-D928-42A7-8847-70026C5B8222}" presName="invisiNode" presStyleLbl="node1" presStyleIdx="3" presStyleCnt="4"/>
      <dgm:spPr/>
    </dgm:pt>
    <dgm:pt modelId="{4757EAC0-20F0-4EC4-BCB6-585C1F5F5942}" type="pres">
      <dgm:prSet presAssocID="{BD91C112-D928-42A7-8847-70026C5B8222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E143F621-D18A-4C62-BA7C-7AD2624F793A}" type="presOf" srcId="{CF6E00D8-5CE0-4889-AD19-A17EB2A28257}" destId="{450D9A73-1729-4F8B-90F0-153685C85B4B}" srcOrd="0" destOrd="0" presId="urn:microsoft.com/office/officeart/2005/8/layout/pList2"/>
    <dgm:cxn modelId="{6F6C46DD-32BB-4C0E-A8E8-C74A7784F0D5}" type="presOf" srcId="{5A347A6D-853D-4434-8957-2393CAA5BC2E}" destId="{32F643EE-93C3-42EE-9F8E-A01123C8B497}" srcOrd="0" destOrd="0" presId="urn:microsoft.com/office/officeart/2005/8/layout/pList2"/>
    <dgm:cxn modelId="{8D7E1309-B545-45A3-BB15-7CCE231BA669}" type="presOf" srcId="{0685A65F-4082-45F8-B2B0-EA9C41AFF1D8}" destId="{5F0935D9-D287-46D6-B520-4FC5C816881A}" srcOrd="0" destOrd="0" presId="urn:microsoft.com/office/officeart/2005/8/layout/pList2"/>
    <dgm:cxn modelId="{4CABDAB2-267D-4A44-801E-D8E5B1CC77A5}" type="presOf" srcId="{31ABCD92-FB74-4628-80DF-53A4D277BE5A}" destId="{254523C2-E68A-4359-AD37-0952C3EC0017}" srcOrd="0" destOrd="0" presId="urn:microsoft.com/office/officeart/2005/8/layout/pList2"/>
    <dgm:cxn modelId="{A0232FF6-629B-4920-9DD8-53E575716D92}" type="presOf" srcId="{62EFD0AF-2815-4723-898B-DB99D8C10714}" destId="{C8485A08-0E3F-4F46-9ACA-97832031E17C}" srcOrd="0" destOrd="0" presId="urn:microsoft.com/office/officeart/2005/8/layout/pList2"/>
    <dgm:cxn modelId="{BC2CED9B-E51A-455A-9A34-87EF559D56A7}" srcId="{0685A65F-4082-45F8-B2B0-EA9C41AFF1D8}" destId="{5A347A6D-853D-4434-8957-2393CAA5BC2E}" srcOrd="0" destOrd="0" parTransId="{85C78C64-DE58-4A11-B116-2FF9A65E6089}" sibTransId="{31ABCD92-FB74-4628-80DF-53A4D277BE5A}"/>
    <dgm:cxn modelId="{C60AFF1F-2645-4C7D-9FBE-9D04821436C0}" type="presOf" srcId="{BD91C112-D928-42A7-8847-70026C5B8222}" destId="{E90E10A8-92AE-4D4A-8604-9BB5F80287A0}" srcOrd="0" destOrd="0" presId="urn:microsoft.com/office/officeart/2005/8/layout/pList2"/>
    <dgm:cxn modelId="{D0465FBD-D9FA-4F69-B789-BEFCD449D253}" type="presOf" srcId="{30C2E0B9-F80C-40F8-B2A0-F4336E6593A8}" destId="{DBD0AB03-9F83-458E-96CB-67BBD13B77C2}" srcOrd="0" destOrd="0" presId="urn:microsoft.com/office/officeart/2005/8/layout/pList2"/>
    <dgm:cxn modelId="{3E4686A9-8C39-4552-8F3A-526193B11449}" type="presOf" srcId="{5C8E4DFB-94B2-4D76-A643-6498AA4DB8DD}" destId="{E6E7AFE9-4CF5-4937-9855-A0F0BA28B78E}" srcOrd="0" destOrd="0" presId="urn:microsoft.com/office/officeart/2005/8/layout/pList2"/>
    <dgm:cxn modelId="{A49BB96D-6D28-4FC1-A087-A8958B0F78C1}" srcId="{0685A65F-4082-45F8-B2B0-EA9C41AFF1D8}" destId="{62EFD0AF-2815-4723-898B-DB99D8C10714}" srcOrd="1" destOrd="0" parTransId="{599322CD-A6D3-4814-B73E-17E66590D91E}" sibTransId="{CF6E00D8-5CE0-4889-AD19-A17EB2A28257}"/>
    <dgm:cxn modelId="{2C7DF155-BD3B-4690-BE17-439A65657EF1}" srcId="{0685A65F-4082-45F8-B2B0-EA9C41AFF1D8}" destId="{BD91C112-D928-42A7-8847-70026C5B8222}" srcOrd="3" destOrd="0" parTransId="{F7B29EAD-9AB2-44CF-AD57-A585E856DAE1}" sibTransId="{A16EB7F9-12A7-4C1C-BB00-5C6B12FEE30B}"/>
    <dgm:cxn modelId="{CE2A4D38-6EA9-4143-8E2C-DE6337217C51}" srcId="{0685A65F-4082-45F8-B2B0-EA9C41AFF1D8}" destId="{5C8E4DFB-94B2-4D76-A643-6498AA4DB8DD}" srcOrd="2" destOrd="0" parTransId="{7B5C1060-7E00-4C47-B0FA-9C1EF9646D9D}" sibTransId="{30C2E0B9-F80C-40F8-B2A0-F4336E6593A8}"/>
    <dgm:cxn modelId="{36F474B4-C6C3-47FA-82CE-7CB90147F3E5}" type="presParOf" srcId="{5F0935D9-D287-46D6-B520-4FC5C816881A}" destId="{02DA423C-2E6F-435F-B061-3DA8016B522D}" srcOrd="0" destOrd="0" presId="urn:microsoft.com/office/officeart/2005/8/layout/pList2"/>
    <dgm:cxn modelId="{C05FBD28-4565-4C7B-93C8-28AF87C6E54F}" type="presParOf" srcId="{5F0935D9-D287-46D6-B520-4FC5C816881A}" destId="{468A96A2-D4CA-4FCB-A461-6F3781C69426}" srcOrd="1" destOrd="0" presId="urn:microsoft.com/office/officeart/2005/8/layout/pList2"/>
    <dgm:cxn modelId="{DBB8C6DE-5D1C-43D0-9F64-5806B9CB6DE9}" type="presParOf" srcId="{468A96A2-D4CA-4FCB-A461-6F3781C69426}" destId="{157C5E42-7559-4205-B061-2852BD6FEB72}" srcOrd="0" destOrd="0" presId="urn:microsoft.com/office/officeart/2005/8/layout/pList2"/>
    <dgm:cxn modelId="{49F8A3D4-BFF0-4284-BACE-3CF192369660}" type="presParOf" srcId="{157C5E42-7559-4205-B061-2852BD6FEB72}" destId="{32F643EE-93C3-42EE-9F8E-A01123C8B497}" srcOrd="0" destOrd="0" presId="urn:microsoft.com/office/officeart/2005/8/layout/pList2"/>
    <dgm:cxn modelId="{66AC655D-549A-43F9-A038-3916B68F8EB6}" type="presParOf" srcId="{157C5E42-7559-4205-B061-2852BD6FEB72}" destId="{AEF0227F-3CF3-4EC7-9C9D-91A24A51E308}" srcOrd="1" destOrd="0" presId="urn:microsoft.com/office/officeart/2005/8/layout/pList2"/>
    <dgm:cxn modelId="{AE7DBAA3-9A4E-4500-85A1-C278E386C858}" type="presParOf" srcId="{157C5E42-7559-4205-B061-2852BD6FEB72}" destId="{4E54AC6A-466B-4E65-9AA8-F13A4ABC3765}" srcOrd="2" destOrd="0" presId="urn:microsoft.com/office/officeart/2005/8/layout/pList2"/>
    <dgm:cxn modelId="{07209F87-6AB1-4E51-89B5-509603FBFD71}" type="presParOf" srcId="{468A96A2-D4CA-4FCB-A461-6F3781C69426}" destId="{254523C2-E68A-4359-AD37-0952C3EC0017}" srcOrd="1" destOrd="0" presId="urn:microsoft.com/office/officeart/2005/8/layout/pList2"/>
    <dgm:cxn modelId="{28CBAC53-E127-493C-87AA-70CC9BF72056}" type="presParOf" srcId="{468A96A2-D4CA-4FCB-A461-6F3781C69426}" destId="{969A62DD-A06B-4911-B61B-B4E5916BBA27}" srcOrd="2" destOrd="0" presId="urn:microsoft.com/office/officeart/2005/8/layout/pList2"/>
    <dgm:cxn modelId="{FD36C414-DC04-45EA-9866-BBA5896C24C2}" type="presParOf" srcId="{969A62DD-A06B-4911-B61B-B4E5916BBA27}" destId="{C8485A08-0E3F-4F46-9ACA-97832031E17C}" srcOrd="0" destOrd="0" presId="urn:microsoft.com/office/officeart/2005/8/layout/pList2"/>
    <dgm:cxn modelId="{A97305CD-A3EE-4E0F-A353-7C34928D52CE}" type="presParOf" srcId="{969A62DD-A06B-4911-B61B-B4E5916BBA27}" destId="{6AD339A5-61C4-4A63-A9BB-347B58C162A2}" srcOrd="1" destOrd="0" presId="urn:microsoft.com/office/officeart/2005/8/layout/pList2"/>
    <dgm:cxn modelId="{E4302C05-D048-44C6-AEFE-C5966DA7F37A}" type="presParOf" srcId="{969A62DD-A06B-4911-B61B-B4E5916BBA27}" destId="{68EAB526-8C0D-4A60-8CD5-746CC983163F}" srcOrd="2" destOrd="0" presId="urn:microsoft.com/office/officeart/2005/8/layout/pList2"/>
    <dgm:cxn modelId="{D0F8460D-1CFA-4448-905C-1D422AB8B1F5}" type="presParOf" srcId="{468A96A2-D4CA-4FCB-A461-6F3781C69426}" destId="{450D9A73-1729-4F8B-90F0-153685C85B4B}" srcOrd="3" destOrd="0" presId="urn:microsoft.com/office/officeart/2005/8/layout/pList2"/>
    <dgm:cxn modelId="{E30B776D-FC9B-4BDA-8D53-D5A7DB1AB76E}" type="presParOf" srcId="{468A96A2-D4CA-4FCB-A461-6F3781C69426}" destId="{74FD43E9-8D95-4B0D-B96F-5D9C18C5E2CD}" srcOrd="4" destOrd="0" presId="urn:microsoft.com/office/officeart/2005/8/layout/pList2"/>
    <dgm:cxn modelId="{4FA787D8-259A-4A74-92C7-258295D05333}" type="presParOf" srcId="{74FD43E9-8D95-4B0D-B96F-5D9C18C5E2CD}" destId="{E6E7AFE9-4CF5-4937-9855-A0F0BA28B78E}" srcOrd="0" destOrd="0" presId="urn:microsoft.com/office/officeart/2005/8/layout/pList2"/>
    <dgm:cxn modelId="{BD44C546-303A-4182-B6A4-A24F20EF4E04}" type="presParOf" srcId="{74FD43E9-8D95-4B0D-B96F-5D9C18C5E2CD}" destId="{C25FFC68-B56A-4130-8895-9A8DB4AE7A93}" srcOrd="1" destOrd="0" presId="urn:microsoft.com/office/officeart/2005/8/layout/pList2"/>
    <dgm:cxn modelId="{6CB650DD-7562-40F6-851B-0D9CB518A3FE}" type="presParOf" srcId="{74FD43E9-8D95-4B0D-B96F-5D9C18C5E2CD}" destId="{BC9E911F-CBCE-41D2-8673-C293C2C156D4}" srcOrd="2" destOrd="0" presId="urn:microsoft.com/office/officeart/2005/8/layout/pList2"/>
    <dgm:cxn modelId="{F371D529-DD8A-4A36-B915-DA88AB5DA838}" type="presParOf" srcId="{468A96A2-D4CA-4FCB-A461-6F3781C69426}" destId="{DBD0AB03-9F83-458E-96CB-67BBD13B77C2}" srcOrd="5" destOrd="0" presId="urn:microsoft.com/office/officeart/2005/8/layout/pList2"/>
    <dgm:cxn modelId="{5F5EF604-379E-4EC0-BDD4-B9D6738E9891}" type="presParOf" srcId="{468A96A2-D4CA-4FCB-A461-6F3781C69426}" destId="{7B277292-572B-40DA-A45E-B94830EF9239}" srcOrd="6" destOrd="0" presId="urn:microsoft.com/office/officeart/2005/8/layout/pList2"/>
    <dgm:cxn modelId="{B4280F87-C138-46CD-B5FC-1004CAB36329}" type="presParOf" srcId="{7B277292-572B-40DA-A45E-B94830EF9239}" destId="{E90E10A8-92AE-4D4A-8604-9BB5F80287A0}" srcOrd="0" destOrd="0" presId="urn:microsoft.com/office/officeart/2005/8/layout/pList2"/>
    <dgm:cxn modelId="{E3CC335A-7FC7-4CFA-B634-8F26459E3820}" type="presParOf" srcId="{7B277292-572B-40DA-A45E-B94830EF9239}" destId="{BD2E62F8-D964-4831-A939-EDBBA1D855A7}" srcOrd="1" destOrd="0" presId="urn:microsoft.com/office/officeart/2005/8/layout/pList2"/>
    <dgm:cxn modelId="{6A18FDB7-5151-4AD5-A0B2-37656F0EF96C}" type="presParOf" srcId="{7B277292-572B-40DA-A45E-B94830EF9239}" destId="{4757EAC0-20F0-4EC4-BCB6-585C1F5F5942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85A65F-4082-45F8-B2B0-EA9C41AFF1D8}" type="doc">
      <dgm:prSet loTypeId="urn:microsoft.com/office/officeart/2005/8/layout/pList2" loCatId="list" qsTypeId="urn:microsoft.com/office/officeart/2005/8/quickstyle/simple2" qsCatId="simple" csTypeId="urn:microsoft.com/office/officeart/2005/8/colors/accent0_3" csCatId="mainScheme" phldr="1"/>
      <dgm:spPr/>
    </dgm:pt>
    <dgm:pt modelId="{5A347A6D-853D-4434-8957-2393CAA5BC2E}">
      <dgm:prSet phldrT="[Text]"/>
      <dgm:spPr/>
      <dgm:t>
        <a:bodyPr/>
        <a:lstStyle/>
        <a:p>
          <a:r>
            <a:rPr lang="de-DE" dirty="0" smtClean="0"/>
            <a:t>Performance Prototype </a:t>
          </a:r>
          <a:r>
            <a:rPr lang="de-DE" dirty="0" err="1" smtClean="0"/>
            <a:t>Requirements</a:t>
          </a:r>
          <a:endParaRPr lang="de-DE" dirty="0"/>
        </a:p>
      </dgm:t>
    </dgm:pt>
    <dgm:pt modelId="{85C78C64-DE58-4A11-B116-2FF9A65E6089}" type="parTrans" cxnId="{BC2CED9B-E51A-455A-9A34-87EF559D56A7}">
      <dgm:prSet/>
      <dgm:spPr/>
      <dgm:t>
        <a:bodyPr/>
        <a:lstStyle/>
        <a:p>
          <a:endParaRPr lang="de-DE"/>
        </a:p>
      </dgm:t>
    </dgm:pt>
    <dgm:pt modelId="{31ABCD92-FB74-4628-80DF-53A4D277BE5A}" type="sibTrans" cxnId="{BC2CED9B-E51A-455A-9A34-87EF559D56A7}">
      <dgm:prSet/>
      <dgm:spPr/>
      <dgm:t>
        <a:bodyPr/>
        <a:lstStyle/>
        <a:p>
          <a:endParaRPr lang="de-DE"/>
        </a:p>
      </dgm:t>
    </dgm:pt>
    <dgm:pt modelId="{62EFD0AF-2815-4723-898B-DB99D8C10714}">
      <dgm:prSet phldrT="[Text]"/>
      <dgm:spPr/>
      <dgm:t>
        <a:bodyPr/>
        <a:lstStyle/>
        <a:p>
          <a:r>
            <a:rPr lang="de-DE" dirty="0" smtClean="0"/>
            <a:t>Java EE 7 Features</a:t>
          </a:r>
          <a:endParaRPr lang="de-DE" dirty="0"/>
        </a:p>
      </dgm:t>
    </dgm:pt>
    <dgm:pt modelId="{599322CD-A6D3-4814-B73E-17E66590D91E}" type="parTrans" cxnId="{A49BB96D-6D28-4FC1-A087-A8958B0F78C1}">
      <dgm:prSet/>
      <dgm:spPr/>
      <dgm:t>
        <a:bodyPr/>
        <a:lstStyle/>
        <a:p>
          <a:endParaRPr lang="de-DE"/>
        </a:p>
      </dgm:t>
    </dgm:pt>
    <dgm:pt modelId="{CF6E00D8-5CE0-4889-AD19-A17EB2A28257}" type="sibTrans" cxnId="{A49BB96D-6D28-4FC1-A087-A8958B0F78C1}">
      <dgm:prSet/>
      <dgm:spPr/>
      <dgm:t>
        <a:bodyPr/>
        <a:lstStyle/>
        <a:p>
          <a:endParaRPr lang="de-DE"/>
        </a:p>
      </dgm:t>
    </dgm:pt>
    <dgm:pt modelId="{5C8E4DFB-94B2-4D76-A643-6498AA4DB8DD}">
      <dgm:prSet phldrT="[Text]"/>
      <dgm:spPr/>
      <dgm:t>
        <a:bodyPr/>
        <a:lstStyle/>
        <a:p>
          <a:r>
            <a:rPr lang="de-DE" dirty="0" smtClean="0"/>
            <a:t>Mapping</a:t>
          </a:r>
          <a:endParaRPr lang="de-DE" dirty="0"/>
        </a:p>
      </dgm:t>
    </dgm:pt>
    <dgm:pt modelId="{7B5C1060-7E00-4C47-B0FA-9C1EF9646D9D}" type="parTrans" cxnId="{CE2A4D38-6EA9-4143-8E2C-DE6337217C51}">
      <dgm:prSet/>
      <dgm:spPr/>
      <dgm:t>
        <a:bodyPr/>
        <a:lstStyle/>
        <a:p>
          <a:endParaRPr lang="de-DE"/>
        </a:p>
      </dgm:t>
    </dgm:pt>
    <dgm:pt modelId="{30C2E0B9-F80C-40F8-B2A0-F4336E6593A8}" type="sibTrans" cxnId="{CE2A4D38-6EA9-4143-8E2C-DE6337217C51}">
      <dgm:prSet/>
      <dgm:spPr/>
      <dgm:t>
        <a:bodyPr/>
        <a:lstStyle/>
        <a:p>
          <a:endParaRPr lang="de-DE"/>
        </a:p>
      </dgm:t>
    </dgm:pt>
    <dgm:pt modelId="{BD91C112-D928-42A7-8847-70026C5B8222}">
      <dgm:prSet phldrT="[Text]"/>
      <dgm:spPr/>
      <dgm:t>
        <a:bodyPr/>
        <a:lstStyle/>
        <a:p>
          <a:r>
            <a:rPr lang="de-DE" dirty="0" err="1" smtClean="0"/>
            <a:t>Summary</a:t>
          </a:r>
          <a:r>
            <a:rPr lang="de-DE" dirty="0" smtClean="0"/>
            <a:t> &amp; Future Work</a:t>
          </a:r>
          <a:endParaRPr lang="de-DE" dirty="0"/>
        </a:p>
      </dgm:t>
    </dgm:pt>
    <dgm:pt modelId="{F7B29EAD-9AB2-44CF-AD57-A585E856DAE1}" type="parTrans" cxnId="{2C7DF155-BD3B-4690-BE17-439A65657EF1}">
      <dgm:prSet/>
      <dgm:spPr/>
      <dgm:t>
        <a:bodyPr/>
        <a:lstStyle/>
        <a:p>
          <a:endParaRPr lang="de-DE"/>
        </a:p>
      </dgm:t>
    </dgm:pt>
    <dgm:pt modelId="{A16EB7F9-12A7-4C1C-BB00-5C6B12FEE30B}" type="sibTrans" cxnId="{2C7DF155-BD3B-4690-BE17-439A65657EF1}">
      <dgm:prSet/>
      <dgm:spPr/>
      <dgm:t>
        <a:bodyPr/>
        <a:lstStyle/>
        <a:p>
          <a:endParaRPr lang="de-DE"/>
        </a:p>
      </dgm:t>
    </dgm:pt>
    <dgm:pt modelId="{5F0935D9-D287-46D6-B520-4FC5C816881A}" type="pres">
      <dgm:prSet presAssocID="{0685A65F-4082-45F8-B2B0-EA9C41AFF1D8}" presName="Name0" presStyleCnt="0">
        <dgm:presLayoutVars>
          <dgm:dir/>
          <dgm:resizeHandles val="exact"/>
        </dgm:presLayoutVars>
      </dgm:prSet>
      <dgm:spPr/>
    </dgm:pt>
    <dgm:pt modelId="{02DA423C-2E6F-435F-B061-3DA8016B522D}" type="pres">
      <dgm:prSet presAssocID="{0685A65F-4082-45F8-B2B0-EA9C41AFF1D8}" presName="bkgdShp" presStyleLbl="alignAccFollowNode1" presStyleIdx="0" presStyleCnt="1" custLinFactNeighborX="-2703"/>
      <dgm:spPr/>
      <dgm:t>
        <a:bodyPr/>
        <a:lstStyle/>
        <a:p>
          <a:endParaRPr lang="de-DE"/>
        </a:p>
      </dgm:t>
    </dgm:pt>
    <dgm:pt modelId="{468A96A2-D4CA-4FCB-A461-6F3781C69426}" type="pres">
      <dgm:prSet presAssocID="{0685A65F-4082-45F8-B2B0-EA9C41AFF1D8}" presName="linComp" presStyleCnt="0"/>
      <dgm:spPr/>
    </dgm:pt>
    <dgm:pt modelId="{157C5E42-7559-4205-B061-2852BD6FEB72}" type="pres">
      <dgm:prSet presAssocID="{5A347A6D-853D-4434-8957-2393CAA5BC2E}" presName="compNode" presStyleCnt="0"/>
      <dgm:spPr/>
    </dgm:pt>
    <dgm:pt modelId="{32F643EE-93C3-42EE-9F8E-A01123C8B497}" type="pres">
      <dgm:prSet presAssocID="{5A347A6D-853D-4434-8957-2393CAA5BC2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EF0227F-3CF3-4EC7-9C9D-91A24A51E308}" type="pres">
      <dgm:prSet presAssocID="{5A347A6D-853D-4434-8957-2393CAA5BC2E}" presName="invisiNode" presStyleLbl="node1" presStyleIdx="0" presStyleCnt="4"/>
      <dgm:spPr/>
    </dgm:pt>
    <dgm:pt modelId="{4E54AC6A-466B-4E65-9AA8-F13A4ABC3765}" type="pres">
      <dgm:prSet presAssocID="{5A347A6D-853D-4434-8957-2393CAA5BC2E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54523C2-E68A-4359-AD37-0952C3EC0017}" type="pres">
      <dgm:prSet presAssocID="{31ABCD92-FB74-4628-80DF-53A4D277BE5A}" presName="sibTrans" presStyleLbl="sibTrans2D1" presStyleIdx="0" presStyleCnt="0"/>
      <dgm:spPr/>
      <dgm:t>
        <a:bodyPr/>
        <a:lstStyle/>
        <a:p>
          <a:endParaRPr lang="de-DE"/>
        </a:p>
      </dgm:t>
    </dgm:pt>
    <dgm:pt modelId="{969A62DD-A06B-4911-B61B-B4E5916BBA27}" type="pres">
      <dgm:prSet presAssocID="{62EFD0AF-2815-4723-898B-DB99D8C10714}" presName="compNode" presStyleCnt="0"/>
      <dgm:spPr/>
    </dgm:pt>
    <dgm:pt modelId="{C8485A08-0E3F-4F46-9ACA-97832031E17C}" type="pres">
      <dgm:prSet presAssocID="{62EFD0AF-2815-4723-898B-DB99D8C1071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AD339A5-61C4-4A63-A9BB-347B58C162A2}" type="pres">
      <dgm:prSet presAssocID="{62EFD0AF-2815-4723-898B-DB99D8C10714}" presName="invisiNode" presStyleLbl="node1" presStyleIdx="1" presStyleCnt="4"/>
      <dgm:spPr/>
    </dgm:pt>
    <dgm:pt modelId="{68EAB526-8C0D-4A60-8CD5-746CC983163F}" type="pres">
      <dgm:prSet presAssocID="{62EFD0AF-2815-4723-898B-DB99D8C10714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50D9A73-1729-4F8B-90F0-153685C85B4B}" type="pres">
      <dgm:prSet presAssocID="{CF6E00D8-5CE0-4889-AD19-A17EB2A28257}" presName="sibTrans" presStyleLbl="sibTrans2D1" presStyleIdx="0" presStyleCnt="0"/>
      <dgm:spPr/>
      <dgm:t>
        <a:bodyPr/>
        <a:lstStyle/>
        <a:p>
          <a:endParaRPr lang="de-DE"/>
        </a:p>
      </dgm:t>
    </dgm:pt>
    <dgm:pt modelId="{74FD43E9-8D95-4B0D-B96F-5D9C18C5E2CD}" type="pres">
      <dgm:prSet presAssocID="{5C8E4DFB-94B2-4D76-A643-6498AA4DB8DD}" presName="compNode" presStyleCnt="0"/>
      <dgm:spPr/>
    </dgm:pt>
    <dgm:pt modelId="{E6E7AFE9-4CF5-4937-9855-A0F0BA28B78E}" type="pres">
      <dgm:prSet presAssocID="{5C8E4DFB-94B2-4D76-A643-6498AA4DB8D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25FFC68-B56A-4130-8895-9A8DB4AE7A93}" type="pres">
      <dgm:prSet presAssocID="{5C8E4DFB-94B2-4D76-A643-6498AA4DB8DD}" presName="invisiNode" presStyleLbl="node1" presStyleIdx="2" presStyleCnt="4"/>
      <dgm:spPr/>
    </dgm:pt>
    <dgm:pt modelId="{BC9E911F-CBCE-41D2-8673-C293C2C156D4}" type="pres">
      <dgm:prSet presAssocID="{5C8E4DFB-94B2-4D76-A643-6498AA4DB8DD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DBD0AB03-9F83-458E-96CB-67BBD13B77C2}" type="pres">
      <dgm:prSet presAssocID="{30C2E0B9-F80C-40F8-B2A0-F4336E6593A8}" presName="sibTrans" presStyleLbl="sibTrans2D1" presStyleIdx="0" presStyleCnt="0"/>
      <dgm:spPr/>
      <dgm:t>
        <a:bodyPr/>
        <a:lstStyle/>
        <a:p>
          <a:endParaRPr lang="de-DE"/>
        </a:p>
      </dgm:t>
    </dgm:pt>
    <dgm:pt modelId="{7B277292-572B-40DA-A45E-B94830EF9239}" type="pres">
      <dgm:prSet presAssocID="{BD91C112-D928-42A7-8847-70026C5B8222}" presName="compNode" presStyleCnt="0"/>
      <dgm:spPr/>
    </dgm:pt>
    <dgm:pt modelId="{E90E10A8-92AE-4D4A-8604-9BB5F80287A0}" type="pres">
      <dgm:prSet presAssocID="{BD91C112-D928-42A7-8847-70026C5B822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D2E62F8-D964-4831-A939-EDBBA1D855A7}" type="pres">
      <dgm:prSet presAssocID="{BD91C112-D928-42A7-8847-70026C5B8222}" presName="invisiNode" presStyleLbl="node1" presStyleIdx="3" presStyleCnt="4"/>
      <dgm:spPr/>
    </dgm:pt>
    <dgm:pt modelId="{4757EAC0-20F0-4EC4-BCB6-585C1F5F5942}" type="pres">
      <dgm:prSet presAssocID="{BD91C112-D928-42A7-8847-70026C5B8222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727FD360-53BF-4ADA-B309-7BD81F621543}" type="presOf" srcId="{5C8E4DFB-94B2-4D76-A643-6498AA4DB8DD}" destId="{E6E7AFE9-4CF5-4937-9855-A0F0BA28B78E}" srcOrd="0" destOrd="0" presId="urn:microsoft.com/office/officeart/2005/8/layout/pList2"/>
    <dgm:cxn modelId="{BC2CED9B-E51A-455A-9A34-87EF559D56A7}" srcId="{0685A65F-4082-45F8-B2B0-EA9C41AFF1D8}" destId="{5A347A6D-853D-4434-8957-2393CAA5BC2E}" srcOrd="0" destOrd="0" parTransId="{85C78C64-DE58-4A11-B116-2FF9A65E6089}" sibTransId="{31ABCD92-FB74-4628-80DF-53A4D277BE5A}"/>
    <dgm:cxn modelId="{17276827-E35F-4210-ADA9-55AAD90BCF0E}" type="presOf" srcId="{62EFD0AF-2815-4723-898B-DB99D8C10714}" destId="{C8485A08-0E3F-4F46-9ACA-97832031E17C}" srcOrd="0" destOrd="0" presId="urn:microsoft.com/office/officeart/2005/8/layout/pList2"/>
    <dgm:cxn modelId="{094C59A0-DD63-492C-A78C-68DD66EBB093}" type="presOf" srcId="{31ABCD92-FB74-4628-80DF-53A4D277BE5A}" destId="{254523C2-E68A-4359-AD37-0952C3EC0017}" srcOrd="0" destOrd="0" presId="urn:microsoft.com/office/officeart/2005/8/layout/pList2"/>
    <dgm:cxn modelId="{544343D3-06CB-41D9-B290-3DCC43BEA689}" type="presOf" srcId="{BD91C112-D928-42A7-8847-70026C5B8222}" destId="{E90E10A8-92AE-4D4A-8604-9BB5F80287A0}" srcOrd="0" destOrd="0" presId="urn:microsoft.com/office/officeart/2005/8/layout/pList2"/>
    <dgm:cxn modelId="{0177D8DE-B055-44AD-AC9B-C1841D78B9DD}" type="presOf" srcId="{30C2E0B9-F80C-40F8-B2A0-F4336E6593A8}" destId="{DBD0AB03-9F83-458E-96CB-67BBD13B77C2}" srcOrd="0" destOrd="0" presId="urn:microsoft.com/office/officeart/2005/8/layout/pList2"/>
    <dgm:cxn modelId="{36BA2929-4410-46EB-886D-54AE7A54D715}" type="presOf" srcId="{5A347A6D-853D-4434-8957-2393CAA5BC2E}" destId="{32F643EE-93C3-42EE-9F8E-A01123C8B497}" srcOrd="0" destOrd="0" presId="urn:microsoft.com/office/officeart/2005/8/layout/pList2"/>
    <dgm:cxn modelId="{8E939A87-868A-4A56-85E1-7CB64E002119}" type="presOf" srcId="{CF6E00D8-5CE0-4889-AD19-A17EB2A28257}" destId="{450D9A73-1729-4F8B-90F0-153685C85B4B}" srcOrd="0" destOrd="0" presId="urn:microsoft.com/office/officeart/2005/8/layout/pList2"/>
    <dgm:cxn modelId="{A49BB96D-6D28-4FC1-A087-A8958B0F78C1}" srcId="{0685A65F-4082-45F8-B2B0-EA9C41AFF1D8}" destId="{62EFD0AF-2815-4723-898B-DB99D8C10714}" srcOrd="1" destOrd="0" parTransId="{599322CD-A6D3-4814-B73E-17E66590D91E}" sibTransId="{CF6E00D8-5CE0-4889-AD19-A17EB2A28257}"/>
    <dgm:cxn modelId="{2C7DF155-BD3B-4690-BE17-439A65657EF1}" srcId="{0685A65F-4082-45F8-B2B0-EA9C41AFF1D8}" destId="{BD91C112-D928-42A7-8847-70026C5B8222}" srcOrd="3" destOrd="0" parTransId="{F7B29EAD-9AB2-44CF-AD57-A585E856DAE1}" sibTransId="{A16EB7F9-12A7-4C1C-BB00-5C6B12FEE30B}"/>
    <dgm:cxn modelId="{BC5D6DFE-6911-4FF1-B81A-DDB1331A11D7}" type="presOf" srcId="{0685A65F-4082-45F8-B2B0-EA9C41AFF1D8}" destId="{5F0935D9-D287-46D6-B520-4FC5C816881A}" srcOrd="0" destOrd="0" presId="urn:microsoft.com/office/officeart/2005/8/layout/pList2"/>
    <dgm:cxn modelId="{CE2A4D38-6EA9-4143-8E2C-DE6337217C51}" srcId="{0685A65F-4082-45F8-B2B0-EA9C41AFF1D8}" destId="{5C8E4DFB-94B2-4D76-A643-6498AA4DB8DD}" srcOrd="2" destOrd="0" parTransId="{7B5C1060-7E00-4C47-B0FA-9C1EF9646D9D}" sibTransId="{30C2E0B9-F80C-40F8-B2A0-F4336E6593A8}"/>
    <dgm:cxn modelId="{E143E063-DBE9-40C1-BDB6-31A9E527BB7A}" type="presParOf" srcId="{5F0935D9-D287-46D6-B520-4FC5C816881A}" destId="{02DA423C-2E6F-435F-B061-3DA8016B522D}" srcOrd="0" destOrd="0" presId="urn:microsoft.com/office/officeart/2005/8/layout/pList2"/>
    <dgm:cxn modelId="{5F813B45-AF7D-4AF9-96FF-5C9F9965BCDC}" type="presParOf" srcId="{5F0935D9-D287-46D6-B520-4FC5C816881A}" destId="{468A96A2-D4CA-4FCB-A461-6F3781C69426}" srcOrd="1" destOrd="0" presId="urn:microsoft.com/office/officeart/2005/8/layout/pList2"/>
    <dgm:cxn modelId="{81DDF38E-FFFB-4E89-87B6-FD76E6D24421}" type="presParOf" srcId="{468A96A2-D4CA-4FCB-A461-6F3781C69426}" destId="{157C5E42-7559-4205-B061-2852BD6FEB72}" srcOrd="0" destOrd="0" presId="urn:microsoft.com/office/officeart/2005/8/layout/pList2"/>
    <dgm:cxn modelId="{87EFC603-FE64-4D1D-AA58-079A0B450078}" type="presParOf" srcId="{157C5E42-7559-4205-B061-2852BD6FEB72}" destId="{32F643EE-93C3-42EE-9F8E-A01123C8B497}" srcOrd="0" destOrd="0" presId="urn:microsoft.com/office/officeart/2005/8/layout/pList2"/>
    <dgm:cxn modelId="{4006DBEA-FE78-4BDD-8543-CF9887C8854A}" type="presParOf" srcId="{157C5E42-7559-4205-B061-2852BD6FEB72}" destId="{AEF0227F-3CF3-4EC7-9C9D-91A24A51E308}" srcOrd="1" destOrd="0" presId="urn:microsoft.com/office/officeart/2005/8/layout/pList2"/>
    <dgm:cxn modelId="{BBAC6BFF-34BF-4887-840D-04AACE2CB63D}" type="presParOf" srcId="{157C5E42-7559-4205-B061-2852BD6FEB72}" destId="{4E54AC6A-466B-4E65-9AA8-F13A4ABC3765}" srcOrd="2" destOrd="0" presId="urn:microsoft.com/office/officeart/2005/8/layout/pList2"/>
    <dgm:cxn modelId="{FEEE4490-8F3C-44CD-A887-CA0AB8534963}" type="presParOf" srcId="{468A96A2-D4CA-4FCB-A461-6F3781C69426}" destId="{254523C2-E68A-4359-AD37-0952C3EC0017}" srcOrd="1" destOrd="0" presId="urn:microsoft.com/office/officeart/2005/8/layout/pList2"/>
    <dgm:cxn modelId="{C89A86C3-8573-4C56-9E9C-28FE18D4EAF3}" type="presParOf" srcId="{468A96A2-D4CA-4FCB-A461-6F3781C69426}" destId="{969A62DD-A06B-4911-B61B-B4E5916BBA27}" srcOrd="2" destOrd="0" presId="urn:microsoft.com/office/officeart/2005/8/layout/pList2"/>
    <dgm:cxn modelId="{20703037-4F0B-4023-B81D-756AF76B79B5}" type="presParOf" srcId="{969A62DD-A06B-4911-B61B-B4E5916BBA27}" destId="{C8485A08-0E3F-4F46-9ACA-97832031E17C}" srcOrd="0" destOrd="0" presId="urn:microsoft.com/office/officeart/2005/8/layout/pList2"/>
    <dgm:cxn modelId="{B4F31116-73CD-4E91-9863-43BB42B8C17F}" type="presParOf" srcId="{969A62DD-A06B-4911-B61B-B4E5916BBA27}" destId="{6AD339A5-61C4-4A63-A9BB-347B58C162A2}" srcOrd="1" destOrd="0" presId="urn:microsoft.com/office/officeart/2005/8/layout/pList2"/>
    <dgm:cxn modelId="{3E5916AA-2BEB-4925-984E-6D5D5A1BEC50}" type="presParOf" srcId="{969A62DD-A06B-4911-B61B-B4E5916BBA27}" destId="{68EAB526-8C0D-4A60-8CD5-746CC983163F}" srcOrd="2" destOrd="0" presId="urn:microsoft.com/office/officeart/2005/8/layout/pList2"/>
    <dgm:cxn modelId="{FF7FE342-57D1-4D4A-A24D-969E9C22FDFE}" type="presParOf" srcId="{468A96A2-D4CA-4FCB-A461-6F3781C69426}" destId="{450D9A73-1729-4F8B-90F0-153685C85B4B}" srcOrd="3" destOrd="0" presId="urn:microsoft.com/office/officeart/2005/8/layout/pList2"/>
    <dgm:cxn modelId="{DCDCE7EF-D1D9-44D1-BDB7-93DF02C29D81}" type="presParOf" srcId="{468A96A2-D4CA-4FCB-A461-6F3781C69426}" destId="{74FD43E9-8D95-4B0D-B96F-5D9C18C5E2CD}" srcOrd="4" destOrd="0" presId="urn:microsoft.com/office/officeart/2005/8/layout/pList2"/>
    <dgm:cxn modelId="{A9751765-777B-4A59-9C19-A3FCBF7F7048}" type="presParOf" srcId="{74FD43E9-8D95-4B0D-B96F-5D9C18C5E2CD}" destId="{E6E7AFE9-4CF5-4937-9855-A0F0BA28B78E}" srcOrd="0" destOrd="0" presId="urn:microsoft.com/office/officeart/2005/8/layout/pList2"/>
    <dgm:cxn modelId="{ED847424-A6D5-4536-BBFC-1EA001BEC9FB}" type="presParOf" srcId="{74FD43E9-8D95-4B0D-B96F-5D9C18C5E2CD}" destId="{C25FFC68-B56A-4130-8895-9A8DB4AE7A93}" srcOrd="1" destOrd="0" presId="urn:microsoft.com/office/officeart/2005/8/layout/pList2"/>
    <dgm:cxn modelId="{C26C1B68-9E5E-4C48-898E-2BEBAC15215B}" type="presParOf" srcId="{74FD43E9-8D95-4B0D-B96F-5D9C18C5E2CD}" destId="{BC9E911F-CBCE-41D2-8673-C293C2C156D4}" srcOrd="2" destOrd="0" presId="urn:microsoft.com/office/officeart/2005/8/layout/pList2"/>
    <dgm:cxn modelId="{ECDD50B6-472A-4604-A14E-3F905E3809AA}" type="presParOf" srcId="{468A96A2-D4CA-4FCB-A461-6F3781C69426}" destId="{DBD0AB03-9F83-458E-96CB-67BBD13B77C2}" srcOrd="5" destOrd="0" presId="urn:microsoft.com/office/officeart/2005/8/layout/pList2"/>
    <dgm:cxn modelId="{C21A5CFE-4073-44EA-A858-1E6FA8223617}" type="presParOf" srcId="{468A96A2-D4CA-4FCB-A461-6F3781C69426}" destId="{7B277292-572B-40DA-A45E-B94830EF9239}" srcOrd="6" destOrd="0" presId="urn:microsoft.com/office/officeart/2005/8/layout/pList2"/>
    <dgm:cxn modelId="{C5D7B19C-79DB-4C5B-95DB-EB1E4CC439A7}" type="presParOf" srcId="{7B277292-572B-40DA-A45E-B94830EF9239}" destId="{E90E10A8-92AE-4D4A-8604-9BB5F80287A0}" srcOrd="0" destOrd="0" presId="urn:microsoft.com/office/officeart/2005/8/layout/pList2"/>
    <dgm:cxn modelId="{D90B50C3-A15F-4B5A-9FD7-7EAEB98BE0F8}" type="presParOf" srcId="{7B277292-572B-40DA-A45E-B94830EF9239}" destId="{BD2E62F8-D964-4831-A939-EDBBA1D855A7}" srcOrd="1" destOrd="0" presId="urn:microsoft.com/office/officeart/2005/8/layout/pList2"/>
    <dgm:cxn modelId="{EAD6C79B-0A62-48BB-A87E-56B34A64BF30}" type="presParOf" srcId="{7B277292-572B-40DA-A45E-B94830EF9239}" destId="{4757EAC0-20F0-4EC4-BCB6-585C1F5F5942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DA423C-2E6F-435F-B061-3DA8016B522D}">
      <dsp:nvSpPr>
        <dsp:cNvPr id="0" name=""/>
        <dsp:cNvSpPr/>
      </dsp:nvSpPr>
      <dsp:spPr>
        <a:xfrm>
          <a:off x="0" y="0"/>
          <a:ext cx="7992888" cy="221054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54AC6A-466B-4E65-9AA8-F13A4ABC3765}">
      <dsp:nvSpPr>
        <dsp:cNvPr id="0" name=""/>
        <dsp:cNvSpPr/>
      </dsp:nvSpPr>
      <dsp:spPr>
        <a:xfrm>
          <a:off x="241987" y="294739"/>
          <a:ext cx="1746258" cy="16210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F643EE-93C3-42EE-9F8E-A01123C8B497}">
      <dsp:nvSpPr>
        <dsp:cNvPr id="0" name=""/>
        <dsp:cNvSpPr/>
      </dsp:nvSpPr>
      <dsp:spPr>
        <a:xfrm rot="10800000">
          <a:off x="241987" y="2210544"/>
          <a:ext cx="1746258" cy="2701776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Performance Prototype </a:t>
          </a:r>
          <a:r>
            <a:rPr lang="de-DE" sz="1800" kern="1200" dirty="0" err="1" smtClean="0"/>
            <a:t>Requirements</a:t>
          </a:r>
          <a:endParaRPr lang="de-DE" sz="1800" kern="1200" dirty="0"/>
        </a:p>
      </dsp:txBody>
      <dsp:txXfrm rot="10800000">
        <a:off x="241987" y="2210544"/>
        <a:ext cx="1746258" cy="2701776"/>
      </dsp:txXfrm>
    </dsp:sp>
    <dsp:sp modelId="{68EAB526-8C0D-4A60-8CD5-746CC983163F}">
      <dsp:nvSpPr>
        <dsp:cNvPr id="0" name=""/>
        <dsp:cNvSpPr/>
      </dsp:nvSpPr>
      <dsp:spPr>
        <a:xfrm>
          <a:off x="2162872" y="294739"/>
          <a:ext cx="1746258" cy="16210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8485A08-0E3F-4F46-9ACA-97832031E17C}">
      <dsp:nvSpPr>
        <dsp:cNvPr id="0" name=""/>
        <dsp:cNvSpPr/>
      </dsp:nvSpPr>
      <dsp:spPr>
        <a:xfrm rot="10800000">
          <a:off x="2162872" y="2210544"/>
          <a:ext cx="1746258" cy="2701776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Java EE 7 Features</a:t>
          </a:r>
          <a:endParaRPr lang="de-DE" sz="1800" kern="1200" dirty="0"/>
        </a:p>
      </dsp:txBody>
      <dsp:txXfrm rot="10800000">
        <a:off x="2162872" y="2210544"/>
        <a:ext cx="1746258" cy="2701776"/>
      </dsp:txXfrm>
    </dsp:sp>
    <dsp:sp modelId="{BC9E911F-CBCE-41D2-8673-C293C2C156D4}">
      <dsp:nvSpPr>
        <dsp:cNvPr id="0" name=""/>
        <dsp:cNvSpPr/>
      </dsp:nvSpPr>
      <dsp:spPr>
        <a:xfrm>
          <a:off x="4083756" y="294739"/>
          <a:ext cx="1746258" cy="16210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6E7AFE9-4CF5-4937-9855-A0F0BA28B78E}">
      <dsp:nvSpPr>
        <dsp:cNvPr id="0" name=""/>
        <dsp:cNvSpPr/>
      </dsp:nvSpPr>
      <dsp:spPr>
        <a:xfrm rot="10800000">
          <a:off x="4083756" y="2210544"/>
          <a:ext cx="1746258" cy="2701776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Mapping</a:t>
          </a:r>
          <a:endParaRPr lang="de-DE" sz="1800" kern="1200" dirty="0"/>
        </a:p>
      </dsp:txBody>
      <dsp:txXfrm rot="10800000">
        <a:off x="4083756" y="2210544"/>
        <a:ext cx="1746258" cy="2701776"/>
      </dsp:txXfrm>
    </dsp:sp>
    <dsp:sp modelId="{4757EAC0-20F0-4EC4-BCB6-585C1F5F5942}">
      <dsp:nvSpPr>
        <dsp:cNvPr id="0" name=""/>
        <dsp:cNvSpPr/>
      </dsp:nvSpPr>
      <dsp:spPr>
        <a:xfrm>
          <a:off x="6004641" y="294739"/>
          <a:ext cx="1746258" cy="16210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90E10A8-92AE-4D4A-8604-9BB5F80287A0}">
      <dsp:nvSpPr>
        <dsp:cNvPr id="0" name=""/>
        <dsp:cNvSpPr/>
      </dsp:nvSpPr>
      <dsp:spPr>
        <a:xfrm rot="10800000">
          <a:off x="6004641" y="2210544"/>
          <a:ext cx="1746258" cy="2701776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Summary</a:t>
          </a:r>
          <a:r>
            <a:rPr lang="de-DE" sz="1800" kern="1200" dirty="0" smtClean="0"/>
            <a:t> &amp; Future Work</a:t>
          </a:r>
          <a:endParaRPr lang="de-DE" sz="1800" kern="1200" dirty="0"/>
        </a:p>
      </dsp:txBody>
      <dsp:txXfrm rot="10800000">
        <a:off x="6004641" y="2210544"/>
        <a:ext cx="1746258" cy="27017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DA423C-2E6F-435F-B061-3DA8016B522D}">
      <dsp:nvSpPr>
        <dsp:cNvPr id="0" name=""/>
        <dsp:cNvSpPr/>
      </dsp:nvSpPr>
      <dsp:spPr>
        <a:xfrm>
          <a:off x="0" y="0"/>
          <a:ext cx="7992888" cy="221054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54AC6A-466B-4E65-9AA8-F13A4ABC3765}">
      <dsp:nvSpPr>
        <dsp:cNvPr id="0" name=""/>
        <dsp:cNvSpPr/>
      </dsp:nvSpPr>
      <dsp:spPr>
        <a:xfrm>
          <a:off x="241987" y="294739"/>
          <a:ext cx="1746258" cy="16210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F643EE-93C3-42EE-9F8E-A01123C8B497}">
      <dsp:nvSpPr>
        <dsp:cNvPr id="0" name=""/>
        <dsp:cNvSpPr/>
      </dsp:nvSpPr>
      <dsp:spPr>
        <a:xfrm rot="10800000">
          <a:off x="241987" y="2210544"/>
          <a:ext cx="1746258" cy="2701776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Performance Prototype </a:t>
          </a:r>
          <a:r>
            <a:rPr lang="de-DE" sz="1800" kern="1200" dirty="0" err="1" smtClean="0"/>
            <a:t>Requirements</a:t>
          </a:r>
          <a:endParaRPr lang="de-DE" sz="1800" kern="1200" dirty="0"/>
        </a:p>
      </dsp:txBody>
      <dsp:txXfrm rot="10800000">
        <a:off x="241987" y="2210544"/>
        <a:ext cx="1746258" cy="2701776"/>
      </dsp:txXfrm>
    </dsp:sp>
    <dsp:sp modelId="{68EAB526-8C0D-4A60-8CD5-746CC983163F}">
      <dsp:nvSpPr>
        <dsp:cNvPr id="0" name=""/>
        <dsp:cNvSpPr/>
      </dsp:nvSpPr>
      <dsp:spPr>
        <a:xfrm>
          <a:off x="2162872" y="294739"/>
          <a:ext cx="1746258" cy="16210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8485A08-0E3F-4F46-9ACA-97832031E17C}">
      <dsp:nvSpPr>
        <dsp:cNvPr id="0" name=""/>
        <dsp:cNvSpPr/>
      </dsp:nvSpPr>
      <dsp:spPr>
        <a:xfrm rot="10800000">
          <a:off x="2162872" y="2210544"/>
          <a:ext cx="1746258" cy="2701776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Java EE 7 Features</a:t>
          </a:r>
          <a:endParaRPr lang="de-DE" sz="1800" kern="1200" dirty="0"/>
        </a:p>
      </dsp:txBody>
      <dsp:txXfrm rot="10800000">
        <a:off x="2162872" y="2210544"/>
        <a:ext cx="1746258" cy="2701776"/>
      </dsp:txXfrm>
    </dsp:sp>
    <dsp:sp modelId="{BC9E911F-CBCE-41D2-8673-C293C2C156D4}">
      <dsp:nvSpPr>
        <dsp:cNvPr id="0" name=""/>
        <dsp:cNvSpPr/>
      </dsp:nvSpPr>
      <dsp:spPr>
        <a:xfrm>
          <a:off x="4083756" y="294739"/>
          <a:ext cx="1746258" cy="16210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6E7AFE9-4CF5-4937-9855-A0F0BA28B78E}">
      <dsp:nvSpPr>
        <dsp:cNvPr id="0" name=""/>
        <dsp:cNvSpPr/>
      </dsp:nvSpPr>
      <dsp:spPr>
        <a:xfrm rot="10800000">
          <a:off x="4083756" y="2210544"/>
          <a:ext cx="1746258" cy="2701776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Mapping</a:t>
          </a:r>
          <a:endParaRPr lang="de-DE" sz="1800" kern="1200" dirty="0"/>
        </a:p>
      </dsp:txBody>
      <dsp:txXfrm rot="10800000">
        <a:off x="4083756" y="2210544"/>
        <a:ext cx="1746258" cy="2701776"/>
      </dsp:txXfrm>
    </dsp:sp>
    <dsp:sp modelId="{4757EAC0-20F0-4EC4-BCB6-585C1F5F5942}">
      <dsp:nvSpPr>
        <dsp:cNvPr id="0" name=""/>
        <dsp:cNvSpPr/>
      </dsp:nvSpPr>
      <dsp:spPr>
        <a:xfrm>
          <a:off x="6004641" y="294739"/>
          <a:ext cx="1746258" cy="16210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90E10A8-92AE-4D4A-8604-9BB5F80287A0}">
      <dsp:nvSpPr>
        <dsp:cNvPr id="0" name=""/>
        <dsp:cNvSpPr/>
      </dsp:nvSpPr>
      <dsp:spPr>
        <a:xfrm rot="10800000">
          <a:off x="6004641" y="2210544"/>
          <a:ext cx="1746258" cy="2701776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Summary</a:t>
          </a:r>
          <a:r>
            <a:rPr lang="de-DE" sz="1800" kern="1200" dirty="0" smtClean="0"/>
            <a:t> &amp; Future Work</a:t>
          </a:r>
          <a:endParaRPr lang="de-DE" sz="1800" kern="1200" dirty="0"/>
        </a:p>
      </dsp:txBody>
      <dsp:txXfrm rot="10800000">
        <a:off x="6004641" y="2210544"/>
        <a:ext cx="1746258" cy="270177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DA423C-2E6F-435F-B061-3DA8016B522D}">
      <dsp:nvSpPr>
        <dsp:cNvPr id="0" name=""/>
        <dsp:cNvSpPr/>
      </dsp:nvSpPr>
      <dsp:spPr>
        <a:xfrm>
          <a:off x="0" y="0"/>
          <a:ext cx="7992888" cy="221054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54AC6A-466B-4E65-9AA8-F13A4ABC3765}">
      <dsp:nvSpPr>
        <dsp:cNvPr id="0" name=""/>
        <dsp:cNvSpPr/>
      </dsp:nvSpPr>
      <dsp:spPr>
        <a:xfrm>
          <a:off x="241987" y="294739"/>
          <a:ext cx="1746258" cy="16210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F643EE-93C3-42EE-9F8E-A01123C8B497}">
      <dsp:nvSpPr>
        <dsp:cNvPr id="0" name=""/>
        <dsp:cNvSpPr/>
      </dsp:nvSpPr>
      <dsp:spPr>
        <a:xfrm rot="10800000">
          <a:off x="241987" y="2210544"/>
          <a:ext cx="1746258" cy="2701776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Performance Prototype </a:t>
          </a:r>
          <a:r>
            <a:rPr lang="de-DE" sz="1800" kern="1200" dirty="0" err="1" smtClean="0"/>
            <a:t>Requirements</a:t>
          </a:r>
          <a:endParaRPr lang="de-DE" sz="1800" kern="1200" dirty="0"/>
        </a:p>
      </dsp:txBody>
      <dsp:txXfrm rot="10800000">
        <a:off x="241987" y="2210544"/>
        <a:ext cx="1746258" cy="2701776"/>
      </dsp:txXfrm>
    </dsp:sp>
    <dsp:sp modelId="{68EAB526-8C0D-4A60-8CD5-746CC983163F}">
      <dsp:nvSpPr>
        <dsp:cNvPr id="0" name=""/>
        <dsp:cNvSpPr/>
      </dsp:nvSpPr>
      <dsp:spPr>
        <a:xfrm>
          <a:off x="2162872" y="294739"/>
          <a:ext cx="1746258" cy="16210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8485A08-0E3F-4F46-9ACA-97832031E17C}">
      <dsp:nvSpPr>
        <dsp:cNvPr id="0" name=""/>
        <dsp:cNvSpPr/>
      </dsp:nvSpPr>
      <dsp:spPr>
        <a:xfrm rot="10800000">
          <a:off x="2162872" y="2210544"/>
          <a:ext cx="1746258" cy="2701776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Java EE 7 Features</a:t>
          </a:r>
          <a:endParaRPr lang="de-DE" sz="1800" kern="1200" dirty="0"/>
        </a:p>
      </dsp:txBody>
      <dsp:txXfrm rot="10800000">
        <a:off x="2162872" y="2210544"/>
        <a:ext cx="1746258" cy="2701776"/>
      </dsp:txXfrm>
    </dsp:sp>
    <dsp:sp modelId="{BC9E911F-CBCE-41D2-8673-C293C2C156D4}">
      <dsp:nvSpPr>
        <dsp:cNvPr id="0" name=""/>
        <dsp:cNvSpPr/>
      </dsp:nvSpPr>
      <dsp:spPr>
        <a:xfrm>
          <a:off x="4083756" y="294739"/>
          <a:ext cx="1746258" cy="16210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6E7AFE9-4CF5-4937-9855-A0F0BA28B78E}">
      <dsp:nvSpPr>
        <dsp:cNvPr id="0" name=""/>
        <dsp:cNvSpPr/>
      </dsp:nvSpPr>
      <dsp:spPr>
        <a:xfrm rot="10800000">
          <a:off x="4083756" y="2210544"/>
          <a:ext cx="1746258" cy="2701776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Mapping</a:t>
          </a:r>
          <a:endParaRPr lang="de-DE" sz="1800" kern="1200" dirty="0"/>
        </a:p>
      </dsp:txBody>
      <dsp:txXfrm rot="10800000">
        <a:off x="4083756" y="2210544"/>
        <a:ext cx="1746258" cy="2701776"/>
      </dsp:txXfrm>
    </dsp:sp>
    <dsp:sp modelId="{4757EAC0-20F0-4EC4-BCB6-585C1F5F5942}">
      <dsp:nvSpPr>
        <dsp:cNvPr id="0" name=""/>
        <dsp:cNvSpPr/>
      </dsp:nvSpPr>
      <dsp:spPr>
        <a:xfrm>
          <a:off x="6004641" y="294739"/>
          <a:ext cx="1746258" cy="16210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90E10A8-92AE-4D4A-8604-9BB5F80287A0}">
      <dsp:nvSpPr>
        <dsp:cNvPr id="0" name=""/>
        <dsp:cNvSpPr/>
      </dsp:nvSpPr>
      <dsp:spPr>
        <a:xfrm rot="10800000">
          <a:off x="6004641" y="2210544"/>
          <a:ext cx="1746258" cy="2701776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Summary</a:t>
          </a:r>
          <a:r>
            <a:rPr lang="de-DE" sz="1800" kern="1200" dirty="0" smtClean="0"/>
            <a:t> &amp; Future Work</a:t>
          </a:r>
          <a:endParaRPr lang="de-DE" sz="1800" kern="1200" dirty="0"/>
        </a:p>
      </dsp:txBody>
      <dsp:txXfrm rot="10800000">
        <a:off x="6004641" y="2210544"/>
        <a:ext cx="1746258" cy="2701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452CC-A42A-4E0B-B654-DA4932DBF415}" type="datetimeFigureOut">
              <a:rPr lang="de-DE" smtClean="0"/>
              <a:pPr/>
              <a:t>09.12.2013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5ED23-8212-40AB-9C1F-88F36D726A4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Conceptual mapping from PCM to Java EE that can serve as a basis for an automatic Java EE performance prototype generation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baseline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On</a:t>
            </a:r>
            <a:r>
              <a:rPr lang="de-DE" baseline="0" smtClean="0"/>
              <a:t> this slide and the following two, you see the transformation of PCM concepts to Java SE and Java EE in comparison. I will only shortly highlight differences and reusable parts not shown before.</a:t>
            </a:r>
          </a:p>
          <a:p>
            <a:r>
              <a:rPr lang="de-DE" baseline="0" smtClean="0"/>
              <a:t>Wieso simulated SEFFs dieselben?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Was ist Resource Demand Generator?</a:t>
            </a:r>
          </a:p>
          <a:p>
            <a:r>
              <a:rPr lang="de-DE" smtClean="0"/>
              <a:t>Important</a:t>
            </a:r>
            <a:r>
              <a:rPr lang="de-DE" baseline="0" smtClean="0"/>
              <a:t> is the use of RMI-IIOP instead of RMI as it facilitates inter server communication. Furthermore, this is the recommanded way of the Java EE Spec for the communication between modules.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Perf.</a:t>
            </a:r>
            <a:r>
              <a:rPr lang="de-DE" baseline="0" smtClean="0"/>
              <a:t> Eng. -&gt; modelled system with palladio -&gt; big enterprise system Alice&amp;Bob</a:t>
            </a:r>
            <a:endParaRPr lang="de-DE" smtClean="0"/>
          </a:p>
          <a:p>
            <a:r>
              <a:rPr lang="de-DE" smtClean="0"/>
              <a:t>Engineer</a:t>
            </a:r>
            <a:r>
              <a:rPr lang="de-DE" baseline="0" smtClean="0"/>
              <a:t> wants to know how the performance of the modelled system would be in real application.</a:t>
            </a:r>
          </a:p>
          <a:p>
            <a:r>
              <a:rPr lang="de-DE" baseline="0" smtClean="0"/>
              <a:t>Uses Palladios performance prototype generator ProtoCom to generate a Java SE performance prototype.</a:t>
            </a:r>
          </a:p>
          <a:p>
            <a:r>
              <a:rPr lang="de-DE" baseline="0" smtClean="0"/>
              <a:t>What is a perf. Prototype? Prototype deployed on real hardware to analyze performance.</a:t>
            </a:r>
          </a:p>
          <a:p>
            <a:r>
              <a:rPr lang="de-DE" baseline="0" smtClean="0"/>
              <a:t>This means, the Perf. Eng. gets his PCM model in Java SE code and he can deploy it on hardware resources. </a:t>
            </a:r>
          </a:p>
          <a:p>
            <a:r>
              <a:rPr lang="de-DE" baseline="0" smtClean="0"/>
              <a:t>Then, a load generator simulates the user and measurements will be taken, e.g. response times with the Kieker framework.</a:t>
            </a:r>
          </a:p>
          <a:p>
            <a:r>
              <a:rPr lang="de-DE" baseline="0" smtClean="0"/>
              <a:t>In our case, the Perf. Eng. Tries to deploy the prototype on entprise server. And this will fail because enterprise applications are not supported by Java SE.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Conceptual</a:t>
            </a:r>
            <a:r>
              <a:rPr lang="de-DE" baseline="0" smtClean="0"/>
              <a:t> mapping from PCM to Java EE</a:t>
            </a:r>
          </a:p>
          <a:p>
            <a:r>
              <a:rPr lang="de-DE" baseline="0" smtClean="0"/>
              <a:t>Feasibility of mapping by reference implementation of the Alice&amp;Bob system. </a:t>
            </a:r>
          </a:p>
          <a:p>
            <a:r>
              <a:rPr lang="de-DE" baseline="0" smtClean="0"/>
              <a:t>The mapping regards the current Java EE 7 version and its features and recommandations.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What is missing</a:t>
            </a:r>
            <a:r>
              <a:rPr lang="de-DE" baseline="0" smtClean="0"/>
              <a:t> and tasks for the future?</a:t>
            </a:r>
          </a:p>
          <a:p>
            <a:r>
              <a:rPr lang="de-DE" baseline="0" smtClean="0"/>
              <a:t>The integration of the concepts for the usage model mapping to evalute their applicability.</a:t>
            </a:r>
          </a:p>
          <a:p>
            <a:r>
              <a:rPr lang="de-DE" baseline="0" smtClean="0"/>
              <a:t>Furthermore, currently disregarded concepts have to be investigated, like composite components.</a:t>
            </a:r>
          </a:p>
          <a:p>
            <a:r>
              <a:rPr lang="de-DE" baseline="0" smtClean="0"/>
              <a:t>Obviously, the transformation is still to be done. When it will be realized, the use of the Kieker framework to take measurements should be considered.</a:t>
            </a:r>
          </a:p>
          <a:p>
            <a:r>
              <a:rPr lang="de-DE" baseline="0" smtClean="0"/>
              <a:t>And this transformation should generate a prototype that is out-of-the-box deployable.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 solution is to create a transformation from PCM to Java EE. With such a transformation it would be possible to generate</a:t>
            </a:r>
            <a:r>
              <a:rPr lang="de-DE" baseline="0" smtClean="0"/>
              <a:t> perf. Prototypes supporting the performance analyses of enterprise applications. However, this idea is not new. In 2008 Steffen investigated a mapping from PCM to Java EE 3 and then he implemented a prototyped transformation. But a few years later, Sebastian and Thomas removed this transformation because of usability issuses. Namely, there existed no-out-of-the-box deployment. So, the perf. Eng. Has to add manually code to make the prototype compilable. Furthermore, in relation to the current Java EE version 7 the transformation is outdated because it does not use not use the now available and recommended features.</a:t>
            </a:r>
          </a:p>
          <a:p>
            <a:r>
              <a:rPr lang="de-DE" baseline="0" smtClean="0"/>
              <a:t>On this basis, we derived the requirements for a new Java EE prototype generation:</a:t>
            </a:r>
          </a:p>
          <a:p>
            <a:pPr marL="228600" indent="-228600">
              <a:buAutoNum type="arabicPeriod"/>
            </a:pPr>
            <a:r>
              <a:rPr lang="de-DE" baseline="0" smtClean="0"/>
              <a:t>We want to reuse as much as possible from the existing transformation . Hence, the future transformation is more a variant of the current SE transformation because it has only to change where differences between Java SE and EE are.</a:t>
            </a:r>
          </a:p>
          <a:p>
            <a:pPr marL="228600" indent="-228600">
              <a:buAutoNum type="arabicPeriod"/>
            </a:pPr>
            <a:r>
              <a:rPr lang="de-DE" baseline="0" smtClean="0"/>
              <a:t>Integrate the Kieker framework to take measurements.</a:t>
            </a:r>
          </a:p>
          <a:p>
            <a:pPr marL="228600" indent="-228600">
              <a:buAutoNum type="arabicPeriod"/>
            </a:pPr>
            <a:r>
              <a:rPr lang="de-DE" baseline="0" smtClean="0"/>
              <a:t>We want to make use of the Java EE features, especially recommended ones. Of course, we took a look on Steffens mapping and reuses still valid concepts.</a:t>
            </a:r>
          </a:p>
          <a:p>
            <a:pPr marL="228600" indent="-228600">
              <a:buAutoNum type="arabicPeriod"/>
            </a:pPr>
            <a:r>
              <a:rPr lang="de-DE" baseline="0" smtClean="0"/>
              <a:t>We want to make the prototype more usable, which comprises out-of-the-box deployment.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On the last slide I presented the</a:t>
            </a:r>
            <a:r>
              <a:rPr lang="de-DE" baseline="0" smtClean="0"/>
              <a:t> requirements for the prototype generation. Now, I will shortly explain the Java EE features that are used in the mapping. Afterwards, I exemplify the mapping with the Alice&amp;Bob system from the beginning. We implemented this system as a reference implementation to show the applicability of the mapping concepts. At the end…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Supports the development</a:t>
            </a:r>
            <a:r>
              <a:rPr lang="de-DE" baseline="0" smtClean="0"/>
              <a:t> of enterprise applications.</a:t>
            </a:r>
          </a:p>
          <a:p>
            <a:r>
              <a:rPr lang="de-DE" baseline="0" smtClean="0"/>
              <a:t>These applications are based on the Java EE component model…</a:t>
            </a:r>
          </a:p>
          <a:p>
            <a:endParaRPr lang="de-DE" baseline="0" smtClean="0"/>
          </a:p>
          <a:p>
            <a:r>
              <a:rPr lang="de-DE" baseline="0" smtClean="0"/>
              <a:t>Java Naming and Directory Interface: API that facilitates the binding of a name with an object reference and then the discovery of a reference.</a:t>
            </a:r>
          </a:p>
          <a:p>
            <a:endParaRPr lang="de-DE" baseline="0" smtClean="0"/>
          </a:p>
          <a:p>
            <a:r>
              <a:rPr lang="de-DE" baseline="0" smtClean="0"/>
              <a:t>Remote Method Invocation over Internet Inter Orb Protocol: delivers CORBA distributed computing capabilities to Java.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ED23-8212-40AB-9C1F-88F36D726A4B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80ACC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267825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6E78-D09B-4640-8D9B-B5F79703B300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4282377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80ACC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267825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0ACC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sl-SI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1655-9770-4ABD-AB59-B3AF316EC1B2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267825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l-SI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BC-3DDE-4132-8C30-54E0536DD4AD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109954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B468-D2F9-4044-AFED-64E8BE9F8D20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631679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l-SI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E0B7-4FAE-49AF-B1DB-3907D125CD10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740773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l-SI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9644-F4AB-4980-80CE-B0CCBF501CC4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950325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sl-SI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79BD-B944-4D98-BB1F-B4AE6AD22F61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178417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8BCF-6D4F-45E2-B86C-E07C1F1AB5D9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4056459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3803-A385-4227-82BB-53EAE7A24F57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365000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0ACC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sl-SI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C035-5F84-4305-A472-EB389FF6013E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267825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667-86CE-4825-A40A-D30A38C909C0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4282377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l-SI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D418-42F6-4C03-9912-9910FAFC75BC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109954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62EC-5A63-4046-AD39-5E583EB08ECD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631679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l-SI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83F3-2786-4463-A34A-026A56DE3E73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740773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l-SI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80B7-9D22-473D-96BA-D39E3547049C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950325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sl-SI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595E-860C-48C2-A027-538113455B1C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178417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F644-EC75-4409-AFA1-5F3E7430E51B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4056459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645D-3AD1-41D9-A015-0F919DB1F5EE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365000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/>
        </p:nvSpPr>
        <p:spPr>
          <a:xfrm>
            <a:off x="0" y="5085184"/>
            <a:ext cx="9144000" cy="1772815"/>
          </a:xfrm>
          <a:prstGeom prst="rect">
            <a:avLst/>
          </a:prstGeom>
          <a:solidFill>
            <a:srgbClr val="E9EC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-2186" y="0"/>
            <a:ext cx="9144000" cy="144016"/>
          </a:xfrm>
          <a:prstGeom prst="rect">
            <a:avLst/>
          </a:prstGeom>
          <a:solidFill>
            <a:srgbClr val="E9EC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5605932"/>
            <a:ext cx="3600000" cy="73131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27176" y="5557680"/>
            <a:ext cx="2868095" cy="75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04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0">
          <a:solidFill>
            <a:srgbClr val="5072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E9EC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7744" y="6365093"/>
            <a:ext cx="1296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507294"/>
                </a:solidFill>
              </a:defRPr>
            </a:lvl1pPr>
          </a:lstStyle>
          <a:p>
            <a:fld id="{CC23AEA3-645B-4883-8C0A-BD75A14453B1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365093"/>
            <a:ext cx="388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507294"/>
                </a:solidFill>
              </a:defRPr>
            </a:lvl1pPr>
          </a:lstStyle>
          <a:p>
            <a:r>
              <a:rPr lang="en-US" smtClean="0"/>
              <a:t>Towards Integrating Java EE into ProtoCom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507294"/>
                </a:solidFill>
              </a:defRPr>
            </a:lvl1pPr>
          </a:lstStyle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6346651"/>
            <a:ext cx="1800000" cy="36565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2186" y="0"/>
            <a:ext cx="9144000" cy="144016"/>
          </a:xfrm>
          <a:prstGeom prst="rect">
            <a:avLst/>
          </a:prstGeom>
          <a:solidFill>
            <a:srgbClr val="E9EC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96770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5072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/>
        </p:nvSpPr>
        <p:spPr>
          <a:xfrm>
            <a:off x="0" y="5085184"/>
            <a:ext cx="9144000" cy="1772815"/>
          </a:xfrm>
          <a:prstGeom prst="rect">
            <a:avLst/>
          </a:prstGeom>
          <a:solidFill>
            <a:srgbClr val="E9EC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-2186" y="0"/>
            <a:ext cx="9144000" cy="144016"/>
          </a:xfrm>
          <a:prstGeom prst="rect">
            <a:avLst/>
          </a:prstGeom>
          <a:solidFill>
            <a:srgbClr val="E9EC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5605932"/>
            <a:ext cx="3600000" cy="73131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27176" y="5557680"/>
            <a:ext cx="2868095" cy="75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04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0">
          <a:solidFill>
            <a:srgbClr val="5072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E9EC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7744" y="6365093"/>
            <a:ext cx="1296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507294"/>
                </a:solidFill>
              </a:defRPr>
            </a:lvl1pPr>
          </a:lstStyle>
          <a:p>
            <a:fld id="{1417AE62-1B04-46C8-8CB9-B90F2C1FCCC4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365093"/>
            <a:ext cx="388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507294"/>
                </a:solidFill>
              </a:defRPr>
            </a:lvl1pPr>
          </a:lstStyle>
          <a:p>
            <a:r>
              <a:rPr lang="en-US" smtClean="0"/>
              <a:t>Towards Integrating Java EE into ProtoCom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507294"/>
                </a:solidFill>
              </a:defRPr>
            </a:lvl1pPr>
          </a:lstStyle>
          <a:p>
            <a:fld id="{C7AD106C-634A-4ED5-B5F0-F446FE6EB515}" type="slidenum">
              <a:rPr lang="sl-SI" smtClean="0"/>
              <a:pPr/>
              <a:t>‹Nr.›</a:t>
            </a:fld>
            <a:endParaRPr lang="sl-SI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6346651"/>
            <a:ext cx="1800000" cy="36565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2186" y="0"/>
            <a:ext cx="9144000" cy="144016"/>
          </a:xfrm>
          <a:prstGeom prst="rect">
            <a:avLst/>
          </a:prstGeom>
          <a:solidFill>
            <a:srgbClr val="E9EC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96770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5072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tiff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Relationship Id="rId9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tiff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Relationship Id="rId9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7.w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5.png"/><Relationship Id="rId9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tiff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Relationship Id="rId9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oleObject" Target="../embeddings/oleObject1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emf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image" Target="../media/image12.jpeg"/><Relationship Id="rId5" Type="http://schemas.openxmlformats.org/officeDocument/2006/relationships/image" Target="../media/image6.tiff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2.jpeg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2.jpeg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7.wmf"/><Relationship Id="rId4" Type="http://schemas.openxmlformats.org/officeDocument/2006/relationships/image" Target="../media/image6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tiff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Towards Integrating Java EE into ProtoCom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u="sng" smtClean="0"/>
              <a:t>Daria Giacinto</a:t>
            </a:r>
            <a:r>
              <a:rPr lang="de-DE" smtClean="0"/>
              <a:t> and Sebastian Lehrig</a:t>
            </a:r>
            <a:endParaRPr lang="de-D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Mapping: Repository Model</a:t>
            </a:r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F644-EC75-4409-AFA1-5F3E7430E51B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10</a:t>
            </a:fld>
            <a:endParaRPr lang="sl-SI" dirty="0"/>
          </a:p>
        </p:txBody>
      </p:sp>
      <p:sp>
        <p:nvSpPr>
          <p:cNvPr id="60" name="Rechteck 59"/>
          <p:cNvSpPr/>
          <p:nvPr/>
        </p:nvSpPr>
        <p:spPr>
          <a:xfrm>
            <a:off x="467544" y="2420888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void callBob()</a:t>
            </a:r>
            <a:endParaRPr lang="de-DE" sz="1400"/>
          </a:p>
        </p:txBody>
      </p:sp>
      <p:cxnSp>
        <p:nvCxnSpPr>
          <p:cNvPr id="62" name="Gerade Verbindung 61"/>
          <p:cNvCxnSpPr/>
          <p:nvPr/>
        </p:nvCxnSpPr>
        <p:spPr>
          <a:xfrm>
            <a:off x="467544" y="2780928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feld 63"/>
          <p:cNvSpPr txBox="1"/>
          <p:nvPr/>
        </p:nvSpPr>
        <p:spPr>
          <a:xfrm>
            <a:off x="827584" y="2420888"/>
            <a:ext cx="636713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IAlice</a:t>
            </a:r>
            <a:endParaRPr lang="de-DE" sz="1600" dirty="0" smtClean="0"/>
          </a:p>
        </p:txBody>
      </p:sp>
      <p:sp>
        <p:nvSpPr>
          <p:cNvPr id="69" name="Rechteck 68"/>
          <p:cNvSpPr/>
          <p:nvPr/>
        </p:nvSpPr>
        <p:spPr>
          <a:xfrm>
            <a:off x="2411760" y="2420888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void sayHello()</a:t>
            </a:r>
            <a:endParaRPr lang="de-DE" sz="1400"/>
          </a:p>
        </p:txBody>
      </p:sp>
      <p:cxnSp>
        <p:nvCxnSpPr>
          <p:cNvPr id="70" name="Gerade Verbindung 69"/>
          <p:cNvCxnSpPr/>
          <p:nvPr/>
        </p:nvCxnSpPr>
        <p:spPr>
          <a:xfrm>
            <a:off x="2411760" y="2780928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hteck 70"/>
          <p:cNvSpPr/>
          <p:nvPr/>
        </p:nvSpPr>
        <p:spPr>
          <a:xfrm>
            <a:off x="467544" y="4365104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SEFF &lt;callBob&gt;</a:t>
            </a:r>
            <a:endParaRPr lang="de-DE" sz="1400"/>
          </a:p>
        </p:txBody>
      </p:sp>
      <p:cxnSp>
        <p:nvCxnSpPr>
          <p:cNvPr id="72" name="Gerade Verbindung 71"/>
          <p:cNvCxnSpPr/>
          <p:nvPr/>
        </p:nvCxnSpPr>
        <p:spPr>
          <a:xfrm>
            <a:off x="467544" y="4725144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hteck 72"/>
          <p:cNvSpPr/>
          <p:nvPr/>
        </p:nvSpPr>
        <p:spPr>
          <a:xfrm>
            <a:off x="2483768" y="4365104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SEFF &lt;sayHello&gt;</a:t>
            </a:r>
            <a:endParaRPr lang="de-DE" sz="1400"/>
          </a:p>
        </p:txBody>
      </p:sp>
      <p:cxnSp>
        <p:nvCxnSpPr>
          <p:cNvPr id="74" name="Gerade Verbindung 73"/>
          <p:cNvCxnSpPr/>
          <p:nvPr/>
        </p:nvCxnSpPr>
        <p:spPr>
          <a:xfrm>
            <a:off x="2483768" y="4725144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feld 74"/>
          <p:cNvSpPr txBox="1"/>
          <p:nvPr/>
        </p:nvSpPr>
        <p:spPr>
          <a:xfrm>
            <a:off x="2771800" y="2420888"/>
            <a:ext cx="564578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IBob</a:t>
            </a:r>
            <a:endParaRPr lang="de-DE" sz="1600" dirty="0" smtClean="0"/>
          </a:p>
        </p:txBody>
      </p:sp>
      <p:sp>
        <p:nvSpPr>
          <p:cNvPr id="76" name="Textfeld 75"/>
          <p:cNvSpPr txBox="1"/>
          <p:nvPr/>
        </p:nvSpPr>
        <p:spPr>
          <a:xfrm>
            <a:off x="899592" y="4365104"/>
            <a:ext cx="585417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Alice</a:t>
            </a:r>
            <a:endParaRPr lang="de-DE" sz="1600" dirty="0" smtClean="0"/>
          </a:p>
        </p:txBody>
      </p:sp>
      <p:sp>
        <p:nvSpPr>
          <p:cNvPr id="77" name="Textfeld 76"/>
          <p:cNvSpPr txBox="1"/>
          <p:nvPr/>
        </p:nvSpPr>
        <p:spPr>
          <a:xfrm>
            <a:off x="2915816" y="4365104"/>
            <a:ext cx="51328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Bob</a:t>
            </a:r>
            <a:endParaRPr lang="de-DE" sz="1600" dirty="0" smtClean="0"/>
          </a:p>
        </p:txBody>
      </p:sp>
      <p:cxnSp>
        <p:nvCxnSpPr>
          <p:cNvPr id="79" name="Gerade Verbindung mit Pfeil 78"/>
          <p:cNvCxnSpPr>
            <a:stCxn id="76" idx="0"/>
          </p:cNvCxnSpPr>
          <p:nvPr/>
        </p:nvCxnSpPr>
        <p:spPr>
          <a:xfrm flipH="1" flipV="1">
            <a:off x="1187624" y="3284984"/>
            <a:ext cx="4677" cy="10801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>
            <a:stCxn id="76" idx="0"/>
          </p:cNvCxnSpPr>
          <p:nvPr/>
        </p:nvCxnSpPr>
        <p:spPr>
          <a:xfrm flipV="1">
            <a:off x="1192301" y="3284984"/>
            <a:ext cx="1939539" cy="10801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Gerade Verbindung mit Pfeil 82"/>
          <p:cNvCxnSpPr>
            <a:stCxn id="77" idx="0"/>
          </p:cNvCxnSpPr>
          <p:nvPr/>
        </p:nvCxnSpPr>
        <p:spPr>
          <a:xfrm flipH="1" flipV="1">
            <a:off x="3131840" y="3284984"/>
            <a:ext cx="40617" cy="10801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feld 85"/>
          <p:cNvSpPr txBox="1"/>
          <p:nvPr/>
        </p:nvSpPr>
        <p:spPr>
          <a:xfrm>
            <a:off x="179512" y="3573016"/>
            <a:ext cx="102624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200" smtClean="0"/>
              <a:t>&lt;&lt;Provides&gt;&gt;</a:t>
            </a:r>
            <a:endParaRPr lang="de-DE" sz="1200" dirty="0" smtClean="0"/>
          </a:p>
        </p:txBody>
      </p:sp>
      <p:sp>
        <p:nvSpPr>
          <p:cNvPr id="87" name="Textfeld 86"/>
          <p:cNvSpPr txBox="1"/>
          <p:nvPr/>
        </p:nvSpPr>
        <p:spPr>
          <a:xfrm>
            <a:off x="4644008" y="4797152"/>
            <a:ext cx="1105239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200" smtClean="0"/>
              <a:t>&lt;&lt;Delegates&gt;&gt;</a:t>
            </a:r>
            <a:endParaRPr lang="de-DE" sz="1200" dirty="0" smtClean="0"/>
          </a:p>
        </p:txBody>
      </p:sp>
      <p:sp>
        <p:nvSpPr>
          <p:cNvPr id="91" name="Textfeld 90"/>
          <p:cNvSpPr txBox="1"/>
          <p:nvPr/>
        </p:nvSpPr>
        <p:spPr>
          <a:xfrm rot="19820636">
            <a:off x="1907704" y="3789040"/>
            <a:ext cx="1034322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200" smtClean="0"/>
              <a:t>&lt;&lt;Requires&gt;&gt;</a:t>
            </a:r>
            <a:endParaRPr lang="de-DE" sz="1200" dirty="0" smtClean="0"/>
          </a:p>
        </p:txBody>
      </p:sp>
      <p:sp>
        <p:nvSpPr>
          <p:cNvPr id="1204" name="Freeform 180"/>
          <p:cNvSpPr>
            <a:spLocks noEditPoints="1"/>
          </p:cNvSpPr>
          <p:nvPr/>
        </p:nvSpPr>
        <p:spPr bwMode="auto">
          <a:xfrm>
            <a:off x="2771800" y="4437112"/>
            <a:ext cx="184150" cy="153988"/>
          </a:xfrm>
          <a:custGeom>
            <a:avLst/>
            <a:gdLst/>
            <a:ahLst/>
            <a:cxnLst>
              <a:cxn ang="0">
                <a:pos x="19" y="97"/>
              </a:cxn>
              <a:cxn ang="0">
                <a:pos x="116" y="97"/>
              </a:cxn>
              <a:cxn ang="0">
                <a:pos x="116" y="0"/>
              </a:cxn>
              <a:cxn ang="0">
                <a:pos x="19" y="0"/>
              </a:cxn>
              <a:cxn ang="0">
                <a:pos x="19" y="20"/>
              </a:cxn>
              <a:cxn ang="0">
                <a:pos x="39" y="20"/>
              </a:cxn>
              <a:cxn ang="0">
                <a:pos x="39" y="39"/>
              </a:cxn>
              <a:cxn ang="0">
                <a:pos x="19" y="39"/>
              </a:cxn>
              <a:cxn ang="0">
                <a:pos x="19" y="59"/>
              </a:cxn>
              <a:cxn ang="0">
                <a:pos x="39" y="59"/>
              </a:cxn>
              <a:cxn ang="0">
                <a:pos x="39" y="78"/>
              </a:cxn>
              <a:cxn ang="0">
                <a:pos x="19" y="78"/>
              </a:cxn>
              <a:cxn ang="0">
                <a:pos x="19" y="97"/>
              </a:cxn>
              <a:cxn ang="0">
                <a:pos x="0" y="78"/>
              </a:cxn>
              <a:cxn ang="0">
                <a:pos x="39" y="78"/>
              </a:cxn>
              <a:cxn ang="0">
                <a:pos x="39" y="59"/>
              </a:cxn>
              <a:cxn ang="0">
                <a:pos x="0" y="59"/>
              </a:cxn>
              <a:cxn ang="0">
                <a:pos x="0" y="78"/>
              </a:cxn>
              <a:cxn ang="0">
                <a:pos x="0" y="39"/>
              </a:cxn>
              <a:cxn ang="0">
                <a:pos x="39" y="39"/>
              </a:cxn>
              <a:cxn ang="0">
                <a:pos x="39" y="20"/>
              </a:cxn>
              <a:cxn ang="0">
                <a:pos x="0" y="20"/>
              </a:cxn>
              <a:cxn ang="0">
                <a:pos x="0" y="39"/>
              </a:cxn>
            </a:cxnLst>
            <a:rect l="0" t="0" r="r" b="b"/>
            <a:pathLst>
              <a:path w="116" h="97">
                <a:moveTo>
                  <a:pt x="19" y="97"/>
                </a:moveTo>
                <a:lnTo>
                  <a:pt x="116" y="97"/>
                </a:lnTo>
                <a:lnTo>
                  <a:pt x="116" y="0"/>
                </a:lnTo>
                <a:lnTo>
                  <a:pt x="19" y="0"/>
                </a:lnTo>
                <a:lnTo>
                  <a:pt x="19" y="20"/>
                </a:lnTo>
                <a:lnTo>
                  <a:pt x="39" y="20"/>
                </a:lnTo>
                <a:lnTo>
                  <a:pt x="39" y="39"/>
                </a:lnTo>
                <a:lnTo>
                  <a:pt x="19" y="39"/>
                </a:lnTo>
                <a:lnTo>
                  <a:pt x="19" y="59"/>
                </a:lnTo>
                <a:lnTo>
                  <a:pt x="39" y="59"/>
                </a:lnTo>
                <a:lnTo>
                  <a:pt x="39" y="78"/>
                </a:lnTo>
                <a:lnTo>
                  <a:pt x="19" y="78"/>
                </a:lnTo>
                <a:lnTo>
                  <a:pt x="19" y="97"/>
                </a:lnTo>
                <a:close/>
                <a:moveTo>
                  <a:pt x="0" y="78"/>
                </a:moveTo>
                <a:lnTo>
                  <a:pt x="39" y="78"/>
                </a:lnTo>
                <a:lnTo>
                  <a:pt x="39" y="59"/>
                </a:lnTo>
                <a:lnTo>
                  <a:pt x="0" y="59"/>
                </a:lnTo>
                <a:lnTo>
                  <a:pt x="0" y="78"/>
                </a:lnTo>
                <a:close/>
                <a:moveTo>
                  <a:pt x="0" y="39"/>
                </a:moveTo>
                <a:lnTo>
                  <a:pt x="39" y="39"/>
                </a:lnTo>
                <a:lnTo>
                  <a:pt x="39" y="20"/>
                </a:lnTo>
                <a:lnTo>
                  <a:pt x="0" y="20"/>
                </a:lnTo>
                <a:lnTo>
                  <a:pt x="0" y="39"/>
                </a:lnTo>
                <a:close/>
              </a:path>
            </a:pathLst>
          </a:cu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2" name="Freeform 180"/>
          <p:cNvSpPr>
            <a:spLocks noEditPoints="1"/>
          </p:cNvSpPr>
          <p:nvPr/>
        </p:nvSpPr>
        <p:spPr bwMode="auto">
          <a:xfrm>
            <a:off x="755576" y="4437112"/>
            <a:ext cx="184150" cy="153988"/>
          </a:xfrm>
          <a:custGeom>
            <a:avLst/>
            <a:gdLst/>
            <a:ahLst/>
            <a:cxnLst>
              <a:cxn ang="0">
                <a:pos x="19" y="97"/>
              </a:cxn>
              <a:cxn ang="0">
                <a:pos x="116" y="97"/>
              </a:cxn>
              <a:cxn ang="0">
                <a:pos x="116" y="0"/>
              </a:cxn>
              <a:cxn ang="0">
                <a:pos x="19" y="0"/>
              </a:cxn>
              <a:cxn ang="0">
                <a:pos x="19" y="20"/>
              </a:cxn>
              <a:cxn ang="0">
                <a:pos x="39" y="20"/>
              </a:cxn>
              <a:cxn ang="0">
                <a:pos x="39" y="39"/>
              </a:cxn>
              <a:cxn ang="0">
                <a:pos x="19" y="39"/>
              </a:cxn>
              <a:cxn ang="0">
                <a:pos x="19" y="59"/>
              </a:cxn>
              <a:cxn ang="0">
                <a:pos x="39" y="59"/>
              </a:cxn>
              <a:cxn ang="0">
                <a:pos x="39" y="78"/>
              </a:cxn>
              <a:cxn ang="0">
                <a:pos x="19" y="78"/>
              </a:cxn>
              <a:cxn ang="0">
                <a:pos x="19" y="97"/>
              </a:cxn>
              <a:cxn ang="0">
                <a:pos x="0" y="78"/>
              </a:cxn>
              <a:cxn ang="0">
                <a:pos x="39" y="78"/>
              </a:cxn>
              <a:cxn ang="0">
                <a:pos x="39" y="59"/>
              </a:cxn>
              <a:cxn ang="0">
                <a:pos x="0" y="59"/>
              </a:cxn>
              <a:cxn ang="0">
                <a:pos x="0" y="78"/>
              </a:cxn>
              <a:cxn ang="0">
                <a:pos x="0" y="39"/>
              </a:cxn>
              <a:cxn ang="0">
                <a:pos x="39" y="39"/>
              </a:cxn>
              <a:cxn ang="0">
                <a:pos x="39" y="20"/>
              </a:cxn>
              <a:cxn ang="0">
                <a:pos x="0" y="20"/>
              </a:cxn>
              <a:cxn ang="0">
                <a:pos x="0" y="39"/>
              </a:cxn>
            </a:cxnLst>
            <a:rect l="0" t="0" r="r" b="b"/>
            <a:pathLst>
              <a:path w="116" h="97">
                <a:moveTo>
                  <a:pt x="19" y="97"/>
                </a:moveTo>
                <a:lnTo>
                  <a:pt x="116" y="97"/>
                </a:lnTo>
                <a:lnTo>
                  <a:pt x="116" y="0"/>
                </a:lnTo>
                <a:lnTo>
                  <a:pt x="19" y="0"/>
                </a:lnTo>
                <a:lnTo>
                  <a:pt x="19" y="20"/>
                </a:lnTo>
                <a:lnTo>
                  <a:pt x="39" y="20"/>
                </a:lnTo>
                <a:lnTo>
                  <a:pt x="39" y="39"/>
                </a:lnTo>
                <a:lnTo>
                  <a:pt x="19" y="39"/>
                </a:lnTo>
                <a:lnTo>
                  <a:pt x="19" y="59"/>
                </a:lnTo>
                <a:lnTo>
                  <a:pt x="39" y="59"/>
                </a:lnTo>
                <a:lnTo>
                  <a:pt x="39" y="78"/>
                </a:lnTo>
                <a:lnTo>
                  <a:pt x="19" y="78"/>
                </a:lnTo>
                <a:lnTo>
                  <a:pt x="19" y="97"/>
                </a:lnTo>
                <a:close/>
                <a:moveTo>
                  <a:pt x="0" y="78"/>
                </a:moveTo>
                <a:lnTo>
                  <a:pt x="39" y="78"/>
                </a:lnTo>
                <a:lnTo>
                  <a:pt x="39" y="59"/>
                </a:lnTo>
                <a:lnTo>
                  <a:pt x="0" y="59"/>
                </a:lnTo>
                <a:lnTo>
                  <a:pt x="0" y="78"/>
                </a:lnTo>
                <a:close/>
                <a:moveTo>
                  <a:pt x="0" y="39"/>
                </a:moveTo>
                <a:lnTo>
                  <a:pt x="39" y="39"/>
                </a:lnTo>
                <a:lnTo>
                  <a:pt x="39" y="20"/>
                </a:lnTo>
                <a:lnTo>
                  <a:pt x="0" y="20"/>
                </a:lnTo>
                <a:lnTo>
                  <a:pt x="0" y="39"/>
                </a:lnTo>
                <a:close/>
              </a:path>
            </a:pathLst>
          </a:cu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3" name="Sechseck 262"/>
          <p:cNvSpPr/>
          <p:nvPr/>
        </p:nvSpPr>
        <p:spPr>
          <a:xfrm>
            <a:off x="683568" y="2492896"/>
            <a:ext cx="216024" cy="216024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de-DE" sz="12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" name="Sechseck 264"/>
          <p:cNvSpPr/>
          <p:nvPr/>
        </p:nvSpPr>
        <p:spPr>
          <a:xfrm>
            <a:off x="2627784" y="2492896"/>
            <a:ext cx="216024" cy="216024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de-DE" sz="12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Rechteck 266"/>
          <p:cNvSpPr/>
          <p:nvPr/>
        </p:nvSpPr>
        <p:spPr>
          <a:xfrm>
            <a:off x="7524328" y="2420888"/>
            <a:ext cx="122413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300" smtClean="0"/>
              <a:t>+ sayHello()</a:t>
            </a:r>
            <a:endParaRPr lang="de-DE" sz="1300"/>
          </a:p>
        </p:txBody>
      </p:sp>
      <p:cxnSp>
        <p:nvCxnSpPr>
          <p:cNvPr id="268" name="Gerade Verbindung 267"/>
          <p:cNvCxnSpPr/>
          <p:nvPr/>
        </p:nvCxnSpPr>
        <p:spPr>
          <a:xfrm>
            <a:off x="7524328" y="2708920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Textfeld 268"/>
          <p:cNvSpPr txBox="1"/>
          <p:nvPr/>
        </p:nvSpPr>
        <p:spPr>
          <a:xfrm>
            <a:off x="7812360" y="2420888"/>
            <a:ext cx="611065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mtClean="0"/>
              <a:t>IBob</a:t>
            </a:r>
            <a:endParaRPr lang="de-DE" dirty="0" smtClean="0"/>
          </a:p>
        </p:txBody>
      </p:sp>
      <p:sp>
        <p:nvSpPr>
          <p:cNvPr id="270" name="Rechteck 269"/>
          <p:cNvSpPr/>
          <p:nvPr/>
        </p:nvSpPr>
        <p:spPr>
          <a:xfrm>
            <a:off x="5148064" y="2420888"/>
            <a:ext cx="122413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300" smtClean="0"/>
              <a:t>+ callBob()</a:t>
            </a:r>
            <a:endParaRPr lang="de-DE" sz="1300"/>
          </a:p>
        </p:txBody>
      </p:sp>
      <p:cxnSp>
        <p:nvCxnSpPr>
          <p:cNvPr id="271" name="Gerade Verbindung 270"/>
          <p:cNvCxnSpPr/>
          <p:nvPr/>
        </p:nvCxnSpPr>
        <p:spPr>
          <a:xfrm>
            <a:off x="5148064" y="2708920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2" name="Textfeld 271"/>
          <p:cNvSpPr txBox="1"/>
          <p:nvPr/>
        </p:nvSpPr>
        <p:spPr>
          <a:xfrm>
            <a:off x="5436096" y="2420888"/>
            <a:ext cx="694421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mtClean="0"/>
              <a:t>IAlice</a:t>
            </a:r>
            <a:endParaRPr lang="de-DE" dirty="0" smtClean="0"/>
          </a:p>
        </p:txBody>
      </p:sp>
      <p:sp>
        <p:nvSpPr>
          <p:cNvPr id="48" name="Rechteck 47"/>
          <p:cNvSpPr/>
          <p:nvPr/>
        </p:nvSpPr>
        <p:spPr>
          <a:xfrm>
            <a:off x="7524328" y="5229200"/>
            <a:ext cx="122413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250" smtClean="0"/>
          </a:p>
          <a:p>
            <a:r>
              <a:rPr lang="de-DE" sz="1300" smtClean="0"/>
              <a:t>+IBobPort_sayHello()</a:t>
            </a:r>
            <a:endParaRPr lang="de-DE" sz="1300"/>
          </a:p>
        </p:txBody>
      </p:sp>
      <p:cxnSp>
        <p:nvCxnSpPr>
          <p:cNvPr id="49" name="Gerade Verbindung 48"/>
          <p:cNvCxnSpPr/>
          <p:nvPr/>
        </p:nvCxnSpPr>
        <p:spPr>
          <a:xfrm>
            <a:off x="7524328" y="5517232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7884368" y="5229200"/>
            <a:ext cx="553357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mtClean="0"/>
              <a:t>Bob</a:t>
            </a:r>
            <a:endParaRPr lang="de-DE" dirty="0" smtClean="0"/>
          </a:p>
        </p:txBody>
      </p:sp>
      <p:sp>
        <p:nvSpPr>
          <p:cNvPr id="51" name="Rechteck 50"/>
          <p:cNvSpPr/>
          <p:nvPr/>
        </p:nvSpPr>
        <p:spPr>
          <a:xfrm>
            <a:off x="5148064" y="5229200"/>
            <a:ext cx="122413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300" smtClean="0"/>
          </a:p>
          <a:p>
            <a:r>
              <a:rPr lang="de-DE" sz="1300" smtClean="0"/>
              <a:t>+ IAlicePort_ callBob()</a:t>
            </a:r>
            <a:endParaRPr lang="de-DE" sz="1300"/>
          </a:p>
        </p:txBody>
      </p:sp>
      <p:cxnSp>
        <p:nvCxnSpPr>
          <p:cNvPr id="52" name="Gerade Verbindung 51"/>
          <p:cNvCxnSpPr/>
          <p:nvPr/>
        </p:nvCxnSpPr>
        <p:spPr>
          <a:xfrm>
            <a:off x="5148064" y="5517232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5436096" y="5229200"/>
            <a:ext cx="636713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mtClean="0"/>
              <a:t>Alice</a:t>
            </a:r>
            <a:endParaRPr lang="de-DE" dirty="0" smtClean="0"/>
          </a:p>
        </p:txBody>
      </p:sp>
      <p:sp>
        <p:nvSpPr>
          <p:cNvPr id="42" name="Rechteck 41"/>
          <p:cNvSpPr/>
          <p:nvPr/>
        </p:nvSpPr>
        <p:spPr>
          <a:xfrm>
            <a:off x="7524328" y="3789040"/>
            <a:ext cx="122413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250" smtClean="0"/>
          </a:p>
          <a:p>
            <a:r>
              <a:rPr lang="de-DE" sz="1300" smtClean="0"/>
              <a:t>+sayHello()</a:t>
            </a:r>
            <a:endParaRPr lang="de-DE" sz="1300"/>
          </a:p>
        </p:txBody>
      </p:sp>
      <p:cxnSp>
        <p:nvCxnSpPr>
          <p:cNvPr id="43" name="Gerade Verbindung 42"/>
          <p:cNvCxnSpPr/>
          <p:nvPr/>
        </p:nvCxnSpPr>
        <p:spPr>
          <a:xfrm>
            <a:off x="7524328" y="4077072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7668344" y="3789040"/>
            <a:ext cx="1003993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mtClean="0"/>
              <a:t>IBobPort</a:t>
            </a:r>
            <a:endParaRPr lang="de-DE" dirty="0" smtClean="0"/>
          </a:p>
        </p:txBody>
      </p:sp>
      <p:sp>
        <p:nvSpPr>
          <p:cNvPr id="45" name="Rechteck 44"/>
          <p:cNvSpPr/>
          <p:nvPr/>
        </p:nvSpPr>
        <p:spPr>
          <a:xfrm>
            <a:off x="5148064" y="3789040"/>
            <a:ext cx="122413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300" smtClean="0"/>
          </a:p>
          <a:p>
            <a:r>
              <a:rPr lang="de-DE" sz="1300" smtClean="0"/>
              <a:t>+ callBob()</a:t>
            </a:r>
            <a:endParaRPr lang="de-DE" sz="1300"/>
          </a:p>
        </p:txBody>
      </p:sp>
      <p:cxnSp>
        <p:nvCxnSpPr>
          <p:cNvPr id="46" name="Gerade Verbindung 45"/>
          <p:cNvCxnSpPr/>
          <p:nvPr/>
        </p:nvCxnSpPr>
        <p:spPr>
          <a:xfrm>
            <a:off x="5148064" y="4077072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5220072" y="3789040"/>
            <a:ext cx="1087349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mtClean="0"/>
              <a:t>IAlicePort</a:t>
            </a:r>
            <a:endParaRPr lang="de-DE" dirty="0" smtClean="0"/>
          </a:p>
        </p:txBody>
      </p:sp>
      <p:cxnSp>
        <p:nvCxnSpPr>
          <p:cNvPr id="55" name="Gerade Verbindung mit Pfeil 54"/>
          <p:cNvCxnSpPr>
            <a:stCxn id="47" idx="0"/>
            <a:endCxn id="270" idx="2"/>
          </p:cNvCxnSpPr>
          <p:nvPr/>
        </p:nvCxnSpPr>
        <p:spPr>
          <a:xfrm flipH="1" flipV="1">
            <a:off x="5760132" y="3284984"/>
            <a:ext cx="3615" cy="504056"/>
          </a:xfrm>
          <a:prstGeom prst="straightConnector1">
            <a:avLst/>
          </a:prstGeom>
          <a:ln w="15875"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42" idx="0"/>
            <a:endCxn id="267" idx="2"/>
          </p:cNvCxnSpPr>
          <p:nvPr/>
        </p:nvCxnSpPr>
        <p:spPr>
          <a:xfrm flipV="1">
            <a:off x="8136396" y="3284984"/>
            <a:ext cx="0" cy="504056"/>
          </a:xfrm>
          <a:prstGeom prst="straightConnector1">
            <a:avLst/>
          </a:prstGeom>
          <a:ln w="15875"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45" idx="2"/>
            <a:endCxn id="53" idx="0"/>
          </p:cNvCxnSpPr>
          <p:nvPr/>
        </p:nvCxnSpPr>
        <p:spPr>
          <a:xfrm flipH="1">
            <a:off x="5754453" y="4653136"/>
            <a:ext cx="5679" cy="57606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stCxn id="42" idx="2"/>
            <a:endCxn id="48" idx="0"/>
          </p:cNvCxnSpPr>
          <p:nvPr/>
        </p:nvCxnSpPr>
        <p:spPr>
          <a:xfrm>
            <a:off x="8136396" y="4653136"/>
            <a:ext cx="0" cy="57606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3635896" y="1268760"/>
            <a:ext cx="869149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2800" smtClean="0"/>
              <a:t>PCM</a:t>
            </a:r>
            <a:endParaRPr lang="de-DE" sz="1600" dirty="0" smtClean="0"/>
          </a:p>
        </p:txBody>
      </p:sp>
      <p:sp>
        <p:nvSpPr>
          <p:cNvPr id="61" name="Textfeld 60"/>
          <p:cNvSpPr txBox="1"/>
          <p:nvPr/>
        </p:nvSpPr>
        <p:spPr>
          <a:xfrm>
            <a:off x="4644008" y="1268760"/>
            <a:ext cx="1223412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2800" smtClean="0"/>
              <a:t>Java EE</a:t>
            </a:r>
            <a:endParaRPr lang="de-DE" sz="1600" dirty="0" smtClean="0"/>
          </a:p>
        </p:txBody>
      </p:sp>
      <p:sp>
        <p:nvSpPr>
          <p:cNvPr id="58" name="Textfeld 57"/>
          <p:cNvSpPr txBox="1"/>
          <p:nvPr/>
        </p:nvSpPr>
        <p:spPr>
          <a:xfrm>
            <a:off x="3203848" y="3573016"/>
            <a:ext cx="102624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200" smtClean="0"/>
              <a:t>&lt;&lt;Provides&gt;&gt;</a:t>
            </a:r>
            <a:endParaRPr lang="de-DE" sz="1200" dirty="0" smtClean="0"/>
          </a:p>
        </p:txBody>
      </p:sp>
      <p:sp>
        <p:nvSpPr>
          <p:cNvPr id="59" name="Textfeld 58"/>
          <p:cNvSpPr txBox="1"/>
          <p:nvPr/>
        </p:nvSpPr>
        <p:spPr>
          <a:xfrm>
            <a:off x="7020272" y="4797152"/>
            <a:ext cx="1105239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200" smtClean="0"/>
              <a:t>&lt;&lt;Delegates&gt;&gt;</a:t>
            </a:r>
            <a:endParaRPr lang="de-DE" sz="1200" dirty="0" smtClean="0"/>
          </a:p>
        </p:txBody>
      </p:sp>
      <p:cxnSp>
        <p:nvCxnSpPr>
          <p:cNvPr id="63" name="Gerade Verbindung 62"/>
          <p:cNvCxnSpPr/>
          <p:nvPr/>
        </p:nvCxnSpPr>
        <p:spPr>
          <a:xfrm>
            <a:off x="4572000" y="1417638"/>
            <a:ext cx="0" cy="4747666"/>
          </a:xfrm>
          <a:prstGeom prst="line">
            <a:avLst/>
          </a:prstGeom>
          <a:ln w="22225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2" descr="C:\Users\Daria\Desktop\Mapping1\Folie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32656"/>
            <a:ext cx="1259632" cy="94467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2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4" grpId="0"/>
      <p:bldP spid="69" grpId="0" animBg="1"/>
      <p:bldP spid="71" grpId="0" animBg="1"/>
      <p:bldP spid="73" grpId="0" animBg="1"/>
      <p:bldP spid="75" grpId="0"/>
      <p:bldP spid="76" grpId="0"/>
      <p:bldP spid="77" grpId="0"/>
      <p:bldP spid="87" grpId="0"/>
      <p:bldP spid="91" grpId="0"/>
      <p:bldP spid="1204" grpId="0" animBg="1"/>
      <p:bldP spid="262" grpId="0" animBg="1"/>
      <p:bldP spid="263" grpId="0" animBg="1"/>
      <p:bldP spid="265" grpId="0" animBg="1"/>
      <p:bldP spid="42" grpId="0" build="allAtOnce" animBg="1"/>
      <p:bldP spid="44" grpId="0"/>
      <p:bldP spid="45" grpId="0" build="allAtOnce" animBg="1"/>
      <p:bldP spid="47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Mapping: Repository Model</a:t>
            </a:r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F644-EC75-4409-AFA1-5F3E7430E51B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11</a:t>
            </a:fld>
            <a:endParaRPr lang="sl-SI" dirty="0"/>
          </a:p>
        </p:txBody>
      </p:sp>
      <p:sp>
        <p:nvSpPr>
          <p:cNvPr id="60" name="Rechteck 59"/>
          <p:cNvSpPr/>
          <p:nvPr/>
        </p:nvSpPr>
        <p:spPr>
          <a:xfrm>
            <a:off x="467544" y="2420888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void callBob()</a:t>
            </a:r>
            <a:endParaRPr lang="de-DE" sz="1400"/>
          </a:p>
        </p:txBody>
      </p:sp>
      <p:cxnSp>
        <p:nvCxnSpPr>
          <p:cNvPr id="62" name="Gerade Verbindung 61"/>
          <p:cNvCxnSpPr/>
          <p:nvPr/>
        </p:nvCxnSpPr>
        <p:spPr>
          <a:xfrm>
            <a:off x="467544" y="2780928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feld 63"/>
          <p:cNvSpPr txBox="1"/>
          <p:nvPr/>
        </p:nvSpPr>
        <p:spPr>
          <a:xfrm>
            <a:off x="827584" y="2420888"/>
            <a:ext cx="636713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IAlice</a:t>
            </a:r>
            <a:endParaRPr lang="de-DE" sz="1600" dirty="0" smtClean="0"/>
          </a:p>
        </p:txBody>
      </p:sp>
      <p:sp>
        <p:nvSpPr>
          <p:cNvPr id="69" name="Rechteck 68"/>
          <p:cNvSpPr/>
          <p:nvPr/>
        </p:nvSpPr>
        <p:spPr>
          <a:xfrm>
            <a:off x="2411760" y="2420888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void sayHello()</a:t>
            </a:r>
            <a:endParaRPr lang="de-DE" sz="1400"/>
          </a:p>
        </p:txBody>
      </p:sp>
      <p:cxnSp>
        <p:nvCxnSpPr>
          <p:cNvPr id="70" name="Gerade Verbindung 69"/>
          <p:cNvCxnSpPr/>
          <p:nvPr/>
        </p:nvCxnSpPr>
        <p:spPr>
          <a:xfrm>
            <a:off x="2411760" y="2780928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hteck 70"/>
          <p:cNvSpPr/>
          <p:nvPr/>
        </p:nvSpPr>
        <p:spPr>
          <a:xfrm>
            <a:off x="467544" y="4365104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SEFF &lt;callBob&gt;</a:t>
            </a:r>
            <a:endParaRPr lang="de-DE" sz="1400"/>
          </a:p>
        </p:txBody>
      </p:sp>
      <p:cxnSp>
        <p:nvCxnSpPr>
          <p:cNvPr id="72" name="Gerade Verbindung 71"/>
          <p:cNvCxnSpPr/>
          <p:nvPr/>
        </p:nvCxnSpPr>
        <p:spPr>
          <a:xfrm>
            <a:off x="467544" y="4725144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hteck 72"/>
          <p:cNvSpPr/>
          <p:nvPr/>
        </p:nvSpPr>
        <p:spPr>
          <a:xfrm>
            <a:off x="2483768" y="4365104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SEFF &lt;sayHello&gt;</a:t>
            </a:r>
            <a:endParaRPr lang="de-DE" sz="1400"/>
          </a:p>
        </p:txBody>
      </p:sp>
      <p:cxnSp>
        <p:nvCxnSpPr>
          <p:cNvPr id="74" name="Gerade Verbindung 73"/>
          <p:cNvCxnSpPr/>
          <p:nvPr/>
        </p:nvCxnSpPr>
        <p:spPr>
          <a:xfrm>
            <a:off x="2483768" y="4725144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feld 74"/>
          <p:cNvSpPr txBox="1"/>
          <p:nvPr/>
        </p:nvSpPr>
        <p:spPr>
          <a:xfrm>
            <a:off x="2771800" y="2420888"/>
            <a:ext cx="564578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IBob</a:t>
            </a:r>
            <a:endParaRPr lang="de-DE" sz="1600" dirty="0" smtClean="0"/>
          </a:p>
        </p:txBody>
      </p:sp>
      <p:sp>
        <p:nvSpPr>
          <p:cNvPr id="76" name="Textfeld 75"/>
          <p:cNvSpPr txBox="1"/>
          <p:nvPr/>
        </p:nvSpPr>
        <p:spPr>
          <a:xfrm>
            <a:off x="899592" y="4365104"/>
            <a:ext cx="585417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Alice</a:t>
            </a:r>
            <a:endParaRPr lang="de-DE" sz="1600" dirty="0" smtClean="0"/>
          </a:p>
        </p:txBody>
      </p:sp>
      <p:sp>
        <p:nvSpPr>
          <p:cNvPr id="77" name="Textfeld 76"/>
          <p:cNvSpPr txBox="1"/>
          <p:nvPr/>
        </p:nvSpPr>
        <p:spPr>
          <a:xfrm>
            <a:off x="2915816" y="4365104"/>
            <a:ext cx="51328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Bob</a:t>
            </a:r>
            <a:endParaRPr lang="de-DE" sz="1600" dirty="0" smtClean="0"/>
          </a:p>
        </p:txBody>
      </p:sp>
      <p:cxnSp>
        <p:nvCxnSpPr>
          <p:cNvPr id="79" name="Gerade Verbindung mit Pfeil 78"/>
          <p:cNvCxnSpPr>
            <a:stCxn id="76" idx="0"/>
          </p:cNvCxnSpPr>
          <p:nvPr/>
        </p:nvCxnSpPr>
        <p:spPr>
          <a:xfrm flipH="1" flipV="1">
            <a:off x="1187624" y="3284984"/>
            <a:ext cx="4677" cy="10801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>
            <a:stCxn id="76" idx="0"/>
          </p:cNvCxnSpPr>
          <p:nvPr/>
        </p:nvCxnSpPr>
        <p:spPr>
          <a:xfrm flipV="1">
            <a:off x="1192301" y="3284984"/>
            <a:ext cx="1939539" cy="10801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Gerade Verbindung mit Pfeil 82"/>
          <p:cNvCxnSpPr>
            <a:stCxn id="77" idx="0"/>
          </p:cNvCxnSpPr>
          <p:nvPr/>
        </p:nvCxnSpPr>
        <p:spPr>
          <a:xfrm flipH="1" flipV="1">
            <a:off x="3131840" y="3284984"/>
            <a:ext cx="40617" cy="10801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feld 85"/>
          <p:cNvSpPr txBox="1"/>
          <p:nvPr/>
        </p:nvSpPr>
        <p:spPr>
          <a:xfrm>
            <a:off x="179512" y="3573016"/>
            <a:ext cx="102624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200" smtClean="0"/>
              <a:t>&lt;&lt;Provides&gt;&gt;</a:t>
            </a:r>
            <a:endParaRPr lang="de-DE" sz="1200" dirty="0" smtClean="0"/>
          </a:p>
        </p:txBody>
      </p:sp>
      <p:sp>
        <p:nvSpPr>
          <p:cNvPr id="87" name="Textfeld 86"/>
          <p:cNvSpPr txBox="1"/>
          <p:nvPr/>
        </p:nvSpPr>
        <p:spPr>
          <a:xfrm>
            <a:off x="3203848" y="3573016"/>
            <a:ext cx="102624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200" smtClean="0"/>
              <a:t>&lt;&lt;Provides&gt;&gt;</a:t>
            </a:r>
            <a:endParaRPr lang="de-DE" sz="1200" dirty="0" smtClean="0"/>
          </a:p>
        </p:txBody>
      </p:sp>
      <p:sp>
        <p:nvSpPr>
          <p:cNvPr id="91" name="Textfeld 90"/>
          <p:cNvSpPr txBox="1"/>
          <p:nvPr/>
        </p:nvSpPr>
        <p:spPr>
          <a:xfrm rot="19820636">
            <a:off x="1907704" y="3789040"/>
            <a:ext cx="1034322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200" smtClean="0"/>
              <a:t>&lt;&lt;Requires&gt;&gt;</a:t>
            </a:r>
            <a:endParaRPr lang="de-DE" sz="1200" dirty="0" smtClean="0"/>
          </a:p>
        </p:txBody>
      </p:sp>
      <p:sp>
        <p:nvSpPr>
          <p:cNvPr id="1204" name="Freeform 180"/>
          <p:cNvSpPr>
            <a:spLocks noEditPoints="1"/>
          </p:cNvSpPr>
          <p:nvPr/>
        </p:nvSpPr>
        <p:spPr bwMode="auto">
          <a:xfrm>
            <a:off x="2771800" y="4437112"/>
            <a:ext cx="184150" cy="153988"/>
          </a:xfrm>
          <a:custGeom>
            <a:avLst/>
            <a:gdLst/>
            <a:ahLst/>
            <a:cxnLst>
              <a:cxn ang="0">
                <a:pos x="19" y="97"/>
              </a:cxn>
              <a:cxn ang="0">
                <a:pos x="116" y="97"/>
              </a:cxn>
              <a:cxn ang="0">
                <a:pos x="116" y="0"/>
              </a:cxn>
              <a:cxn ang="0">
                <a:pos x="19" y="0"/>
              </a:cxn>
              <a:cxn ang="0">
                <a:pos x="19" y="20"/>
              </a:cxn>
              <a:cxn ang="0">
                <a:pos x="39" y="20"/>
              </a:cxn>
              <a:cxn ang="0">
                <a:pos x="39" y="39"/>
              </a:cxn>
              <a:cxn ang="0">
                <a:pos x="19" y="39"/>
              </a:cxn>
              <a:cxn ang="0">
                <a:pos x="19" y="59"/>
              </a:cxn>
              <a:cxn ang="0">
                <a:pos x="39" y="59"/>
              </a:cxn>
              <a:cxn ang="0">
                <a:pos x="39" y="78"/>
              </a:cxn>
              <a:cxn ang="0">
                <a:pos x="19" y="78"/>
              </a:cxn>
              <a:cxn ang="0">
                <a:pos x="19" y="97"/>
              </a:cxn>
              <a:cxn ang="0">
                <a:pos x="0" y="78"/>
              </a:cxn>
              <a:cxn ang="0">
                <a:pos x="39" y="78"/>
              </a:cxn>
              <a:cxn ang="0">
                <a:pos x="39" y="59"/>
              </a:cxn>
              <a:cxn ang="0">
                <a:pos x="0" y="59"/>
              </a:cxn>
              <a:cxn ang="0">
                <a:pos x="0" y="78"/>
              </a:cxn>
              <a:cxn ang="0">
                <a:pos x="0" y="39"/>
              </a:cxn>
              <a:cxn ang="0">
                <a:pos x="39" y="39"/>
              </a:cxn>
              <a:cxn ang="0">
                <a:pos x="39" y="20"/>
              </a:cxn>
              <a:cxn ang="0">
                <a:pos x="0" y="20"/>
              </a:cxn>
              <a:cxn ang="0">
                <a:pos x="0" y="39"/>
              </a:cxn>
            </a:cxnLst>
            <a:rect l="0" t="0" r="r" b="b"/>
            <a:pathLst>
              <a:path w="116" h="97">
                <a:moveTo>
                  <a:pt x="19" y="97"/>
                </a:moveTo>
                <a:lnTo>
                  <a:pt x="116" y="97"/>
                </a:lnTo>
                <a:lnTo>
                  <a:pt x="116" y="0"/>
                </a:lnTo>
                <a:lnTo>
                  <a:pt x="19" y="0"/>
                </a:lnTo>
                <a:lnTo>
                  <a:pt x="19" y="20"/>
                </a:lnTo>
                <a:lnTo>
                  <a:pt x="39" y="20"/>
                </a:lnTo>
                <a:lnTo>
                  <a:pt x="39" y="39"/>
                </a:lnTo>
                <a:lnTo>
                  <a:pt x="19" y="39"/>
                </a:lnTo>
                <a:lnTo>
                  <a:pt x="19" y="59"/>
                </a:lnTo>
                <a:lnTo>
                  <a:pt x="39" y="59"/>
                </a:lnTo>
                <a:lnTo>
                  <a:pt x="39" y="78"/>
                </a:lnTo>
                <a:lnTo>
                  <a:pt x="19" y="78"/>
                </a:lnTo>
                <a:lnTo>
                  <a:pt x="19" y="97"/>
                </a:lnTo>
                <a:close/>
                <a:moveTo>
                  <a:pt x="0" y="78"/>
                </a:moveTo>
                <a:lnTo>
                  <a:pt x="39" y="78"/>
                </a:lnTo>
                <a:lnTo>
                  <a:pt x="39" y="59"/>
                </a:lnTo>
                <a:lnTo>
                  <a:pt x="0" y="59"/>
                </a:lnTo>
                <a:lnTo>
                  <a:pt x="0" y="78"/>
                </a:lnTo>
                <a:close/>
                <a:moveTo>
                  <a:pt x="0" y="39"/>
                </a:moveTo>
                <a:lnTo>
                  <a:pt x="39" y="39"/>
                </a:lnTo>
                <a:lnTo>
                  <a:pt x="39" y="20"/>
                </a:lnTo>
                <a:lnTo>
                  <a:pt x="0" y="20"/>
                </a:lnTo>
                <a:lnTo>
                  <a:pt x="0" y="39"/>
                </a:lnTo>
                <a:close/>
              </a:path>
            </a:pathLst>
          </a:cu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2" name="Freeform 180"/>
          <p:cNvSpPr>
            <a:spLocks noEditPoints="1"/>
          </p:cNvSpPr>
          <p:nvPr/>
        </p:nvSpPr>
        <p:spPr bwMode="auto">
          <a:xfrm>
            <a:off x="755576" y="4437112"/>
            <a:ext cx="184150" cy="153988"/>
          </a:xfrm>
          <a:custGeom>
            <a:avLst/>
            <a:gdLst/>
            <a:ahLst/>
            <a:cxnLst>
              <a:cxn ang="0">
                <a:pos x="19" y="97"/>
              </a:cxn>
              <a:cxn ang="0">
                <a:pos x="116" y="97"/>
              </a:cxn>
              <a:cxn ang="0">
                <a:pos x="116" y="0"/>
              </a:cxn>
              <a:cxn ang="0">
                <a:pos x="19" y="0"/>
              </a:cxn>
              <a:cxn ang="0">
                <a:pos x="19" y="20"/>
              </a:cxn>
              <a:cxn ang="0">
                <a:pos x="39" y="20"/>
              </a:cxn>
              <a:cxn ang="0">
                <a:pos x="39" y="39"/>
              </a:cxn>
              <a:cxn ang="0">
                <a:pos x="19" y="39"/>
              </a:cxn>
              <a:cxn ang="0">
                <a:pos x="19" y="59"/>
              </a:cxn>
              <a:cxn ang="0">
                <a:pos x="39" y="59"/>
              </a:cxn>
              <a:cxn ang="0">
                <a:pos x="39" y="78"/>
              </a:cxn>
              <a:cxn ang="0">
                <a:pos x="19" y="78"/>
              </a:cxn>
              <a:cxn ang="0">
                <a:pos x="19" y="97"/>
              </a:cxn>
              <a:cxn ang="0">
                <a:pos x="0" y="78"/>
              </a:cxn>
              <a:cxn ang="0">
                <a:pos x="39" y="78"/>
              </a:cxn>
              <a:cxn ang="0">
                <a:pos x="39" y="59"/>
              </a:cxn>
              <a:cxn ang="0">
                <a:pos x="0" y="59"/>
              </a:cxn>
              <a:cxn ang="0">
                <a:pos x="0" y="78"/>
              </a:cxn>
              <a:cxn ang="0">
                <a:pos x="0" y="39"/>
              </a:cxn>
              <a:cxn ang="0">
                <a:pos x="39" y="39"/>
              </a:cxn>
              <a:cxn ang="0">
                <a:pos x="39" y="20"/>
              </a:cxn>
              <a:cxn ang="0">
                <a:pos x="0" y="20"/>
              </a:cxn>
              <a:cxn ang="0">
                <a:pos x="0" y="39"/>
              </a:cxn>
            </a:cxnLst>
            <a:rect l="0" t="0" r="r" b="b"/>
            <a:pathLst>
              <a:path w="116" h="97">
                <a:moveTo>
                  <a:pt x="19" y="97"/>
                </a:moveTo>
                <a:lnTo>
                  <a:pt x="116" y="97"/>
                </a:lnTo>
                <a:lnTo>
                  <a:pt x="116" y="0"/>
                </a:lnTo>
                <a:lnTo>
                  <a:pt x="19" y="0"/>
                </a:lnTo>
                <a:lnTo>
                  <a:pt x="19" y="20"/>
                </a:lnTo>
                <a:lnTo>
                  <a:pt x="39" y="20"/>
                </a:lnTo>
                <a:lnTo>
                  <a:pt x="39" y="39"/>
                </a:lnTo>
                <a:lnTo>
                  <a:pt x="19" y="39"/>
                </a:lnTo>
                <a:lnTo>
                  <a:pt x="19" y="59"/>
                </a:lnTo>
                <a:lnTo>
                  <a:pt x="39" y="59"/>
                </a:lnTo>
                <a:lnTo>
                  <a:pt x="39" y="78"/>
                </a:lnTo>
                <a:lnTo>
                  <a:pt x="19" y="78"/>
                </a:lnTo>
                <a:lnTo>
                  <a:pt x="19" y="97"/>
                </a:lnTo>
                <a:close/>
                <a:moveTo>
                  <a:pt x="0" y="78"/>
                </a:moveTo>
                <a:lnTo>
                  <a:pt x="39" y="78"/>
                </a:lnTo>
                <a:lnTo>
                  <a:pt x="39" y="59"/>
                </a:lnTo>
                <a:lnTo>
                  <a:pt x="0" y="59"/>
                </a:lnTo>
                <a:lnTo>
                  <a:pt x="0" y="78"/>
                </a:lnTo>
                <a:close/>
                <a:moveTo>
                  <a:pt x="0" y="39"/>
                </a:moveTo>
                <a:lnTo>
                  <a:pt x="39" y="39"/>
                </a:lnTo>
                <a:lnTo>
                  <a:pt x="39" y="20"/>
                </a:lnTo>
                <a:lnTo>
                  <a:pt x="0" y="20"/>
                </a:lnTo>
                <a:lnTo>
                  <a:pt x="0" y="39"/>
                </a:lnTo>
                <a:close/>
              </a:path>
            </a:pathLst>
          </a:cu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3" name="Sechseck 262"/>
          <p:cNvSpPr/>
          <p:nvPr/>
        </p:nvSpPr>
        <p:spPr>
          <a:xfrm>
            <a:off x="683568" y="2492896"/>
            <a:ext cx="216024" cy="216024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de-DE" sz="12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" name="Sechseck 264"/>
          <p:cNvSpPr/>
          <p:nvPr/>
        </p:nvSpPr>
        <p:spPr>
          <a:xfrm>
            <a:off x="2627784" y="2492896"/>
            <a:ext cx="216024" cy="216024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de-DE" sz="12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Rechteck 266"/>
          <p:cNvSpPr/>
          <p:nvPr/>
        </p:nvSpPr>
        <p:spPr>
          <a:xfrm>
            <a:off x="7524328" y="2420888"/>
            <a:ext cx="122413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300" smtClean="0"/>
              <a:t>+ sayHello()</a:t>
            </a:r>
            <a:endParaRPr lang="de-DE" sz="1300"/>
          </a:p>
        </p:txBody>
      </p:sp>
      <p:cxnSp>
        <p:nvCxnSpPr>
          <p:cNvPr id="268" name="Gerade Verbindung 267"/>
          <p:cNvCxnSpPr/>
          <p:nvPr/>
        </p:nvCxnSpPr>
        <p:spPr>
          <a:xfrm>
            <a:off x="7524328" y="2708920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Textfeld 268"/>
          <p:cNvSpPr txBox="1"/>
          <p:nvPr/>
        </p:nvSpPr>
        <p:spPr>
          <a:xfrm>
            <a:off x="7812360" y="2420888"/>
            <a:ext cx="611065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mtClean="0"/>
              <a:t>IBob</a:t>
            </a:r>
            <a:endParaRPr lang="de-DE" dirty="0" smtClean="0"/>
          </a:p>
        </p:txBody>
      </p:sp>
      <p:sp>
        <p:nvSpPr>
          <p:cNvPr id="270" name="Rechteck 269"/>
          <p:cNvSpPr/>
          <p:nvPr/>
        </p:nvSpPr>
        <p:spPr>
          <a:xfrm>
            <a:off x="5148064" y="2420888"/>
            <a:ext cx="122413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300" smtClean="0"/>
              <a:t>+ callBob()</a:t>
            </a:r>
            <a:endParaRPr lang="de-DE" sz="1300"/>
          </a:p>
        </p:txBody>
      </p:sp>
      <p:cxnSp>
        <p:nvCxnSpPr>
          <p:cNvPr id="271" name="Gerade Verbindung 270"/>
          <p:cNvCxnSpPr/>
          <p:nvPr/>
        </p:nvCxnSpPr>
        <p:spPr>
          <a:xfrm>
            <a:off x="5148064" y="2708920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2" name="Textfeld 271"/>
          <p:cNvSpPr txBox="1"/>
          <p:nvPr/>
        </p:nvSpPr>
        <p:spPr>
          <a:xfrm>
            <a:off x="5436096" y="2420888"/>
            <a:ext cx="694421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mtClean="0"/>
              <a:t>IAlice</a:t>
            </a:r>
            <a:endParaRPr lang="de-DE" dirty="0" smtClean="0"/>
          </a:p>
        </p:txBody>
      </p:sp>
      <p:sp>
        <p:nvSpPr>
          <p:cNvPr id="48" name="Rechteck 47"/>
          <p:cNvSpPr/>
          <p:nvPr/>
        </p:nvSpPr>
        <p:spPr>
          <a:xfrm>
            <a:off x="7524328" y="5229200"/>
            <a:ext cx="122413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250" smtClean="0"/>
          </a:p>
          <a:p>
            <a:r>
              <a:rPr lang="de-DE" sz="1300" smtClean="0"/>
              <a:t>+IBobPort_sayHello()</a:t>
            </a:r>
            <a:endParaRPr lang="de-DE" sz="1300"/>
          </a:p>
        </p:txBody>
      </p:sp>
      <p:cxnSp>
        <p:nvCxnSpPr>
          <p:cNvPr id="49" name="Gerade Verbindung 48"/>
          <p:cNvCxnSpPr/>
          <p:nvPr/>
        </p:nvCxnSpPr>
        <p:spPr>
          <a:xfrm>
            <a:off x="7524328" y="5517232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7884368" y="5229200"/>
            <a:ext cx="553357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mtClean="0"/>
              <a:t>Bob</a:t>
            </a:r>
            <a:endParaRPr lang="de-DE" dirty="0" smtClean="0"/>
          </a:p>
        </p:txBody>
      </p:sp>
      <p:sp>
        <p:nvSpPr>
          <p:cNvPr id="51" name="Rechteck 50"/>
          <p:cNvSpPr/>
          <p:nvPr/>
        </p:nvSpPr>
        <p:spPr>
          <a:xfrm>
            <a:off x="5148064" y="5229200"/>
            <a:ext cx="122413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300" smtClean="0"/>
          </a:p>
          <a:p>
            <a:r>
              <a:rPr lang="de-DE" sz="1300" smtClean="0"/>
              <a:t>+ IAlicePort_ callBob()</a:t>
            </a:r>
            <a:endParaRPr lang="de-DE" sz="1300"/>
          </a:p>
        </p:txBody>
      </p:sp>
      <p:cxnSp>
        <p:nvCxnSpPr>
          <p:cNvPr id="52" name="Gerade Verbindung 51"/>
          <p:cNvCxnSpPr/>
          <p:nvPr/>
        </p:nvCxnSpPr>
        <p:spPr>
          <a:xfrm>
            <a:off x="5148064" y="5517232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5436096" y="5229200"/>
            <a:ext cx="636713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mtClean="0"/>
              <a:t>Alice</a:t>
            </a:r>
            <a:endParaRPr lang="de-DE" dirty="0" smtClean="0"/>
          </a:p>
        </p:txBody>
      </p:sp>
      <p:sp>
        <p:nvSpPr>
          <p:cNvPr id="42" name="Rechteck 41"/>
          <p:cNvSpPr/>
          <p:nvPr/>
        </p:nvSpPr>
        <p:spPr>
          <a:xfrm>
            <a:off x="7524328" y="3789040"/>
            <a:ext cx="122413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250" smtClean="0"/>
          </a:p>
          <a:p>
            <a:r>
              <a:rPr lang="de-DE" sz="1300" smtClean="0"/>
              <a:t>+sayHello()</a:t>
            </a:r>
            <a:endParaRPr lang="de-DE" sz="1300"/>
          </a:p>
        </p:txBody>
      </p:sp>
      <p:cxnSp>
        <p:nvCxnSpPr>
          <p:cNvPr id="43" name="Gerade Verbindung 42"/>
          <p:cNvCxnSpPr/>
          <p:nvPr/>
        </p:nvCxnSpPr>
        <p:spPr>
          <a:xfrm>
            <a:off x="7524328" y="4077072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7668344" y="3789040"/>
            <a:ext cx="1003993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mtClean="0"/>
              <a:t>IBobPort</a:t>
            </a:r>
            <a:endParaRPr lang="de-DE" dirty="0" smtClean="0"/>
          </a:p>
        </p:txBody>
      </p:sp>
      <p:sp>
        <p:nvSpPr>
          <p:cNvPr id="45" name="Rechteck 44"/>
          <p:cNvSpPr/>
          <p:nvPr/>
        </p:nvSpPr>
        <p:spPr>
          <a:xfrm>
            <a:off x="5148064" y="3789040"/>
            <a:ext cx="122413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300" smtClean="0"/>
          </a:p>
          <a:p>
            <a:r>
              <a:rPr lang="de-DE" sz="1300" smtClean="0"/>
              <a:t>+ callBob()</a:t>
            </a:r>
            <a:endParaRPr lang="de-DE" sz="1300"/>
          </a:p>
        </p:txBody>
      </p:sp>
      <p:cxnSp>
        <p:nvCxnSpPr>
          <p:cNvPr id="46" name="Gerade Verbindung 45"/>
          <p:cNvCxnSpPr/>
          <p:nvPr/>
        </p:nvCxnSpPr>
        <p:spPr>
          <a:xfrm>
            <a:off x="5148064" y="4077072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5220072" y="3789040"/>
            <a:ext cx="1087349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mtClean="0"/>
              <a:t>IAlicePort</a:t>
            </a:r>
            <a:endParaRPr lang="de-DE" dirty="0" smtClean="0"/>
          </a:p>
        </p:txBody>
      </p:sp>
      <p:cxnSp>
        <p:nvCxnSpPr>
          <p:cNvPr id="55" name="Gerade Verbindung mit Pfeil 54"/>
          <p:cNvCxnSpPr>
            <a:stCxn id="47" idx="0"/>
            <a:endCxn id="270" idx="2"/>
          </p:cNvCxnSpPr>
          <p:nvPr/>
        </p:nvCxnSpPr>
        <p:spPr>
          <a:xfrm flipH="1" flipV="1">
            <a:off x="5760132" y="3284984"/>
            <a:ext cx="3615" cy="504056"/>
          </a:xfrm>
          <a:prstGeom prst="straightConnector1">
            <a:avLst/>
          </a:prstGeom>
          <a:ln w="15875"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42" idx="0"/>
            <a:endCxn id="267" idx="2"/>
          </p:cNvCxnSpPr>
          <p:nvPr/>
        </p:nvCxnSpPr>
        <p:spPr>
          <a:xfrm flipV="1">
            <a:off x="8136396" y="3284984"/>
            <a:ext cx="0" cy="504056"/>
          </a:xfrm>
          <a:prstGeom prst="straightConnector1">
            <a:avLst/>
          </a:prstGeom>
          <a:ln w="15875"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45" idx="2"/>
            <a:endCxn id="53" idx="0"/>
          </p:cNvCxnSpPr>
          <p:nvPr/>
        </p:nvCxnSpPr>
        <p:spPr>
          <a:xfrm flipH="1">
            <a:off x="5754453" y="4653136"/>
            <a:ext cx="5679" cy="57606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stCxn id="42" idx="2"/>
            <a:endCxn id="50" idx="0"/>
          </p:cNvCxnSpPr>
          <p:nvPr/>
        </p:nvCxnSpPr>
        <p:spPr>
          <a:xfrm>
            <a:off x="8136396" y="4653136"/>
            <a:ext cx="24651" cy="57606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stCxn id="51" idx="3"/>
            <a:endCxn id="267" idx="1"/>
          </p:cNvCxnSpPr>
          <p:nvPr/>
        </p:nvCxnSpPr>
        <p:spPr>
          <a:xfrm flipV="1">
            <a:off x="6372200" y="2852936"/>
            <a:ext cx="1152128" cy="2808312"/>
          </a:xfrm>
          <a:prstGeom prst="bentConnector3">
            <a:avLst>
              <a:gd name="adj1" fmla="val 50000"/>
            </a:avLst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Gefaltete Ecke 57"/>
          <p:cNvSpPr/>
          <p:nvPr/>
        </p:nvSpPr>
        <p:spPr>
          <a:xfrm rot="10800000">
            <a:off x="6516216" y="5517232"/>
            <a:ext cx="864096" cy="576064"/>
          </a:xfrm>
          <a:prstGeom prst="foldedCorner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9" name="Gerade Verbindung 58"/>
          <p:cNvCxnSpPr>
            <a:stCxn id="51" idx="3"/>
            <a:endCxn id="58" idx="3"/>
          </p:cNvCxnSpPr>
          <p:nvPr/>
        </p:nvCxnSpPr>
        <p:spPr>
          <a:xfrm>
            <a:off x="6372200" y="5661248"/>
            <a:ext cx="144016" cy="1440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feld 87"/>
          <p:cNvSpPr txBox="1"/>
          <p:nvPr/>
        </p:nvSpPr>
        <p:spPr>
          <a:xfrm>
            <a:off x="6588224" y="5517232"/>
            <a:ext cx="840295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400" smtClean="0"/>
              <a:t>@EJB</a:t>
            </a:r>
          </a:p>
          <a:p>
            <a:r>
              <a:rPr lang="de-DE" sz="1400" smtClean="0"/>
              <a:t>IBob bob</a:t>
            </a:r>
            <a:endParaRPr lang="de-DE" sz="1400" dirty="0" smtClean="0"/>
          </a:p>
        </p:txBody>
      </p:sp>
      <p:sp>
        <p:nvSpPr>
          <p:cNvPr id="78" name="Textfeld 77"/>
          <p:cNvSpPr txBox="1"/>
          <p:nvPr/>
        </p:nvSpPr>
        <p:spPr>
          <a:xfrm>
            <a:off x="3635896" y="1268760"/>
            <a:ext cx="869149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2800" smtClean="0"/>
              <a:t>PCM</a:t>
            </a:r>
            <a:endParaRPr lang="de-DE" sz="1600" dirty="0" smtClean="0"/>
          </a:p>
        </p:txBody>
      </p:sp>
      <p:sp>
        <p:nvSpPr>
          <p:cNvPr id="84" name="Textfeld 83"/>
          <p:cNvSpPr txBox="1"/>
          <p:nvPr/>
        </p:nvSpPr>
        <p:spPr>
          <a:xfrm>
            <a:off x="4644008" y="1268760"/>
            <a:ext cx="1223412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2800" smtClean="0"/>
              <a:t>Java EE</a:t>
            </a:r>
            <a:endParaRPr lang="de-DE" sz="1600" dirty="0" smtClean="0"/>
          </a:p>
        </p:txBody>
      </p:sp>
      <p:cxnSp>
        <p:nvCxnSpPr>
          <p:cNvPr id="61" name="Gerade Verbindung 60"/>
          <p:cNvCxnSpPr/>
          <p:nvPr/>
        </p:nvCxnSpPr>
        <p:spPr>
          <a:xfrm>
            <a:off x="4572000" y="1417638"/>
            <a:ext cx="0" cy="4747666"/>
          </a:xfrm>
          <a:prstGeom prst="line">
            <a:avLst/>
          </a:prstGeom>
          <a:ln w="22225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2" descr="C:\Users\Daria\Desktop\Mapping1\Folie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32656"/>
            <a:ext cx="1259632" cy="94467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2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4" grpId="0"/>
      <p:bldP spid="69" grpId="0" animBg="1"/>
      <p:bldP spid="71" grpId="0" animBg="1"/>
      <p:bldP spid="73" grpId="0" animBg="1"/>
      <p:bldP spid="75" grpId="0"/>
      <p:bldP spid="76" grpId="0"/>
      <p:bldP spid="77" grpId="0"/>
      <p:bldP spid="86" grpId="0"/>
      <p:bldP spid="87" grpId="0"/>
      <p:bldP spid="1204" grpId="0" animBg="1"/>
      <p:bldP spid="262" grpId="0" animBg="1"/>
      <p:bldP spid="263" grpId="0" animBg="1"/>
      <p:bldP spid="265" grpId="0" animBg="1"/>
      <p:bldP spid="58" grpId="0" animBg="1"/>
      <p:bldP spid="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Mapping: Repository Model</a:t>
            </a:r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F644-EC75-4409-AFA1-5F3E7430E51B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12</a:t>
            </a:fld>
            <a:endParaRPr lang="sl-SI" dirty="0"/>
          </a:p>
        </p:txBody>
      </p:sp>
      <p:sp>
        <p:nvSpPr>
          <p:cNvPr id="60" name="Rechteck 59"/>
          <p:cNvSpPr/>
          <p:nvPr/>
        </p:nvSpPr>
        <p:spPr>
          <a:xfrm>
            <a:off x="467544" y="2420888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void callBob()</a:t>
            </a:r>
            <a:endParaRPr lang="de-DE" sz="1400"/>
          </a:p>
        </p:txBody>
      </p:sp>
      <p:cxnSp>
        <p:nvCxnSpPr>
          <p:cNvPr id="62" name="Gerade Verbindung 61"/>
          <p:cNvCxnSpPr/>
          <p:nvPr/>
        </p:nvCxnSpPr>
        <p:spPr>
          <a:xfrm>
            <a:off x="467544" y="2780928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feld 63"/>
          <p:cNvSpPr txBox="1"/>
          <p:nvPr/>
        </p:nvSpPr>
        <p:spPr>
          <a:xfrm>
            <a:off x="827584" y="2420888"/>
            <a:ext cx="636713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IAlice</a:t>
            </a:r>
            <a:endParaRPr lang="de-DE" sz="1600" dirty="0" smtClean="0"/>
          </a:p>
        </p:txBody>
      </p:sp>
      <p:sp>
        <p:nvSpPr>
          <p:cNvPr id="69" name="Rechteck 68"/>
          <p:cNvSpPr/>
          <p:nvPr/>
        </p:nvSpPr>
        <p:spPr>
          <a:xfrm>
            <a:off x="2411760" y="2420888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void sayHello()</a:t>
            </a:r>
            <a:endParaRPr lang="de-DE" sz="1400"/>
          </a:p>
        </p:txBody>
      </p:sp>
      <p:cxnSp>
        <p:nvCxnSpPr>
          <p:cNvPr id="70" name="Gerade Verbindung 69"/>
          <p:cNvCxnSpPr/>
          <p:nvPr/>
        </p:nvCxnSpPr>
        <p:spPr>
          <a:xfrm>
            <a:off x="2411760" y="2780928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hteck 70"/>
          <p:cNvSpPr/>
          <p:nvPr/>
        </p:nvSpPr>
        <p:spPr>
          <a:xfrm>
            <a:off x="467544" y="4365104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SEFF &lt;callBob&gt;</a:t>
            </a:r>
            <a:endParaRPr lang="de-DE" sz="1400"/>
          </a:p>
        </p:txBody>
      </p:sp>
      <p:cxnSp>
        <p:nvCxnSpPr>
          <p:cNvPr id="72" name="Gerade Verbindung 71"/>
          <p:cNvCxnSpPr/>
          <p:nvPr/>
        </p:nvCxnSpPr>
        <p:spPr>
          <a:xfrm>
            <a:off x="467544" y="4725144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hteck 72"/>
          <p:cNvSpPr/>
          <p:nvPr/>
        </p:nvSpPr>
        <p:spPr>
          <a:xfrm>
            <a:off x="2483768" y="4365104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SEFF &lt;sayHello&gt;</a:t>
            </a:r>
            <a:endParaRPr lang="de-DE" sz="1400"/>
          </a:p>
        </p:txBody>
      </p:sp>
      <p:cxnSp>
        <p:nvCxnSpPr>
          <p:cNvPr id="74" name="Gerade Verbindung 73"/>
          <p:cNvCxnSpPr/>
          <p:nvPr/>
        </p:nvCxnSpPr>
        <p:spPr>
          <a:xfrm>
            <a:off x="2483768" y="4725144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feld 74"/>
          <p:cNvSpPr txBox="1"/>
          <p:nvPr/>
        </p:nvSpPr>
        <p:spPr>
          <a:xfrm>
            <a:off x="2771800" y="2420888"/>
            <a:ext cx="564578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IBob</a:t>
            </a:r>
            <a:endParaRPr lang="de-DE" sz="1600" dirty="0" smtClean="0"/>
          </a:p>
        </p:txBody>
      </p:sp>
      <p:sp>
        <p:nvSpPr>
          <p:cNvPr id="76" name="Textfeld 75"/>
          <p:cNvSpPr txBox="1"/>
          <p:nvPr/>
        </p:nvSpPr>
        <p:spPr>
          <a:xfrm>
            <a:off x="899592" y="4365104"/>
            <a:ext cx="585417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Alice</a:t>
            </a:r>
            <a:endParaRPr lang="de-DE" sz="1600" dirty="0" smtClean="0"/>
          </a:p>
        </p:txBody>
      </p:sp>
      <p:sp>
        <p:nvSpPr>
          <p:cNvPr id="77" name="Textfeld 76"/>
          <p:cNvSpPr txBox="1"/>
          <p:nvPr/>
        </p:nvSpPr>
        <p:spPr>
          <a:xfrm>
            <a:off x="2915816" y="4365104"/>
            <a:ext cx="51328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Bob</a:t>
            </a:r>
            <a:endParaRPr lang="de-DE" sz="1600" dirty="0" smtClean="0"/>
          </a:p>
        </p:txBody>
      </p:sp>
      <p:cxnSp>
        <p:nvCxnSpPr>
          <p:cNvPr id="79" name="Gerade Verbindung mit Pfeil 78"/>
          <p:cNvCxnSpPr>
            <a:stCxn id="76" idx="0"/>
          </p:cNvCxnSpPr>
          <p:nvPr/>
        </p:nvCxnSpPr>
        <p:spPr>
          <a:xfrm flipH="1" flipV="1">
            <a:off x="1187624" y="3284984"/>
            <a:ext cx="4677" cy="10801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>
            <a:stCxn id="76" idx="0"/>
          </p:cNvCxnSpPr>
          <p:nvPr/>
        </p:nvCxnSpPr>
        <p:spPr>
          <a:xfrm flipV="1">
            <a:off x="1192301" y="3284984"/>
            <a:ext cx="1939539" cy="10801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Gerade Verbindung mit Pfeil 82"/>
          <p:cNvCxnSpPr>
            <a:stCxn id="77" idx="0"/>
          </p:cNvCxnSpPr>
          <p:nvPr/>
        </p:nvCxnSpPr>
        <p:spPr>
          <a:xfrm flipH="1" flipV="1">
            <a:off x="3131840" y="3284984"/>
            <a:ext cx="40617" cy="10801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feld 85"/>
          <p:cNvSpPr txBox="1"/>
          <p:nvPr/>
        </p:nvSpPr>
        <p:spPr>
          <a:xfrm>
            <a:off x="179512" y="3573016"/>
            <a:ext cx="102624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200" smtClean="0"/>
              <a:t>&lt;&lt;Provides&gt;&gt;</a:t>
            </a:r>
            <a:endParaRPr lang="de-DE" sz="1200" dirty="0" smtClean="0"/>
          </a:p>
        </p:txBody>
      </p:sp>
      <p:sp>
        <p:nvSpPr>
          <p:cNvPr id="87" name="Textfeld 86"/>
          <p:cNvSpPr txBox="1"/>
          <p:nvPr/>
        </p:nvSpPr>
        <p:spPr>
          <a:xfrm>
            <a:off x="3203848" y="3573016"/>
            <a:ext cx="102624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200" smtClean="0"/>
              <a:t>&lt;&lt;Provides&gt;&gt;</a:t>
            </a:r>
            <a:endParaRPr lang="de-DE" sz="1200" dirty="0" smtClean="0"/>
          </a:p>
        </p:txBody>
      </p:sp>
      <p:sp>
        <p:nvSpPr>
          <p:cNvPr id="91" name="Textfeld 90"/>
          <p:cNvSpPr txBox="1"/>
          <p:nvPr/>
        </p:nvSpPr>
        <p:spPr>
          <a:xfrm rot="19820636">
            <a:off x="1907704" y="3789040"/>
            <a:ext cx="1034322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200" smtClean="0"/>
              <a:t>&lt;&lt;Requires&gt;&gt;</a:t>
            </a:r>
            <a:endParaRPr lang="de-DE" sz="1200" dirty="0" smtClean="0"/>
          </a:p>
        </p:txBody>
      </p:sp>
      <p:sp>
        <p:nvSpPr>
          <p:cNvPr id="1204" name="Freeform 180"/>
          <p:cNvSpPr>
            <a:spLocks noEditPoints="1"/>
          </p:cNvSpPr>
          <p:nvPr/>
        </p:nvSpPr>
        <p:spPr bwMode="auto">
          <a:xfrm>
            <a:off x="2771800" y="4437112"/>
            <a:ext cx="184150" cy="153988"/>
          </a:xfrm>
          <a:custGeom>
            <a:avLst/>
            <a:gdLst/>
            <a:ahLst/>
            <a:cxnLst>
              <a:cxn ang="0">
                <a:pos x="19" y="97"/>
              </a:cxn>
              <a:cxn ang="0">
                <a:pos x="116" y="97"/>
              </a:cxn>
              <a:cxn ang="0">
                <a:pos x="116" y="0"/>
              </a:cxn>
              <a:cxn ang="0">
                <a:pos x="19" y="0"/>
              </a:cxn>
              <a:cxn ang="0">
                <a:pos x="19" y="20"/>
              </a:cxn>
              <a:cxn ang="0">
                <a:pos x="39" y="20"/>
              </a:cxn>
              <a:cxn ang="0">
                <a:pos x="39" y="39"/>
              </a:cxn>
              <a:cxn ang="0">
                <a:pos x="19" y="39"/>
              </a:cxn>
              <a:cxn ang="0">
                <a:pos x="19" y="59"/>
              </a:cxn>
              <a:cxn ang="0">
                <a:pos x="39" y="59"/>
              </a:cxn>
              <a:cxn ang="0">
                <a:pos x="39" y="78"/>
              </a:cxn>
              <a:cxn ang="0">
                <a:pos x="19" y="78"/>
              </a:cxn>
              <a:cxn ang="0">
                <a:pos x="19" y="97"/>
              </a:cxn>
              <a:cxn ang="0">
                <a:pos x="0" y="78"/>
              </a:cxn>
              <a:cxn ang="0">
                <a:pos x="39" y="78"/>
              </a:cxn>
              <a:cxn ang="0">
                <a:pos x="39" y="59"/>
              </a:cxn>
              <a:cxn ang="0">
                <a:pos x="0" y="59"/>
              </a:cxn>
              <a:cxn ang="0">
                <a:pos x="0" y="78"/>
              </a:cxn>
              <a:cxn ang="0">
                <a:pos x="0" y="39"/>
              </a:cxn>
              <a:cxn ang="0">
                <a:pos x="39" y="39"/>
              </a:cxn>
              <a:cxn ang="0">
                <a:pos x="39" y="20"/>
              </a:cxn>
              <a:cxn ang="0">
                <a:pos x="0" y="20"/>
              </a:cxn>
              <a:cxn ang="0">
                <a:pos x="0" y="39"/>
              </a:cxn>
            </a:cxnLst>
            <a:rect l="0" t="0" r="r" b="b"/>
            <a:pathLst>
              <a:path w="116" h="97">
                <a:moveTo>
                  <a:pt x="19" y="97"/>
                </a:moveTo>
                <a:lnTo>
                  <a:pt x="116" y="97"/>
                </a:lnTo>
                <a:lnTo>
                  <a:pt x="116" y="0"/>
                </a:lnTo>
                <a:lnTo>
                  <a:pt x="19" y="0"/>
                </a:lnTo>
                <a:lnTo>
                  <a:pt x="19" y="20"/>
                </a:lnTo>
                <a:lnTo>
                  <a:pt x="39" y="20"/>
                </a:lnTo>
                <a:lnTo>
                  <a:pt x="39" y="39"/>
                </a:lnTo>
                <a:lnTo>
                  <a:pt x="19" y="39"/>
                </a:lnTo>
                <a:lnTo>
                  <a:pt x="19" y="59"/>
                </a:lnTo>
                <a:lnTo>
                  <a:pt x="39" y="59"/>
                </a:lnTo>
                <a:lnTo>
                  <a:pt x="39" y="78"/>
                </a:lnTo>
                <a:lnTo>
                  <a:pt x="19" y="78"/>
                </a:lnTo>
                <a:lnTo>
                  <a:pt x="19" y="97"/>
                </a:lnTo>
                <a:close/>
                <a:moveTo>
                  <a:pt x="0" y="78"/>
                </a:moveTo>
                <a:lnTo>
                  <a:pt x="39" y="78"/>
                </a:lnTo>
                <a:lnTo>
                  <a:pt x="39" y="59"/>
                </a:lnTo>
                <a:lnTo>
                  <a:pt x="0" y="59"/>
                </a:lnTo>
                <a:lnTo>
                  <a:pt x="0" y="78"/>
                </a:lnTo>
                <a:close/>
                <a:moveTo>
                  <a:pt x="0" y="39"/>
                </a:moveTo>
                <a:lnTo>
                  <a:pt x="39" y="39"/>
                </a:lnTo>
                <a:lnTo>
                  <a:pt x="39" y="20"/>
                </a:lnTo>
                <a:lnTo>
                  <a:pt x="0" y="20"/>
                </a:lnTo>
                <a:lnTo>
                  <a:pt x="0" y="39"/>
                </a:lnTo>
                <a:close/>
              </a:path>
            </a:pathLst>
          </a:cu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2" name="Freeform 180"/>
          <p:cNvSpPr>
            <a:spLocks noEditPoints="1"/>
          </p:cNvSpPr>
          <p:nvPr/>
        </p:nvSpPr>
        <p:spPr bwMode="auto">
          <a:xfrm>
            <a:off x="755576" y="4437112"/>
            <a:ext cx="184150" cy="153988"/>
          </a:xfrm>
          <a:custGeom>
            <a:avLst/>
            <a:gdLst/>
            <a:ahLst/>
            <a:cxnLst>
              <a:cxn ang="0">
                <a:pos x="19" y="97"/>
              </a:cxn>
              <a:cxn ang="0">
                <a:pos x="116" y="97"/>
              </a:cxn>
              <a:cxn ang="0">
                <a:pos x="116" y="0"/>
              </a:cxn>
              <a:cxn ang="0">
                <a:pos x="19" y="0"/>
              </a:cxn>
              <a:cxn ang="0">
                <a:pos x="19" y="20"/>
              </a:cxn>
              <a:cxn ang="0">
                <a:pos x="39" y="20"/>
              </a:cxn>
              <a:cxn ang="0">
                <a:pos x="39" y="39"/>
              </a:cxn>
              <a:cxn ang="0">
                <a:pos x="19" y="39"/>
              </a:cxn>
              <a:cxn ang="0">
                <a:pos x="19" y="59"/>
              </a:cxn>
              <a:cxn ang="0">
                <a:pos x="39" y="59"/>
              </a:cxn>
              <a:cxn ang="0">
                <a:pos x="39" y="78"/>
              </a:cxn>
              <a:cxn ang="0">
                <a:pos x="19" y="78"/>
              </a:cxn>
              <a:cxn ang="0">
                <a:pos x="19" y="97"/>
              </a:cxn>
              <a:cxn ang="0">
                <a:pos x="0" y="78"/>
              </a:cxn>
              <a:cxn ang="0">
                <a:pos x="39" y="78"/>
              </a:cxn>
              <a:cxn ang="0">
                <a:pos x="39" y="59"/>
              </a:cxn>
              <a:cxn ang="0">
                <a:pos x="0" y="59"/>
              </a:cxn>
              <a:cxn ang="0">
                <a:pos x="0" y="78"/>
              </a:cxn>
              <a:cxn ang="0">
                <a:pos x="0" y="39"/>
              </a:cxn>
              <a:cxn ang="0">
                <a:pos x="39" y="39"/>
              </a:cxn>
              <a:cxn ang="0">
                <a:pos x="39" y="20"/>
              </a:cxn>
              <a:cxn ang="0">
                <a:pos x="0" y="20"/>
              </a:cxn>
              <a:cxn ang="0">
                <a:pos x="0" y="39"/>
              </a:cxn>
            </a:cxnLst>
            <a:rect l="0" t="0" r="r" b="b"/>
            <a:pathLst>
              <a:path w="116" h="97">
                <a:moveTo>
                  <a:pt x="19" y="97"/>
                </a:moveTo>
                <a:lnTo>
                  <a:pt x="116" y="97"/>
                </a:lnTo>
                <a:lnTo>
                  <a:pt x="116" y="0"/>
                </a:lnTo>
                <a:lnTo>
                  <a:pt x="19" y="0"/>
                </a:lnTo>
                <a:lnTo>
                  <a:pt x="19" y="20"/>
                </a:lnTo>
                <a:lnTo>
                  <a:pt x="39" y="20"/>
                </a:lnTo>
                <a:lnTo>
                  <a:pt x="39" y="39"/>
                </a:lnTo>
                <a:lnTo>
                  <a:pt x="19" y="39"/>
                </a:lnTo>
                <a:lnTo>
                  <a:pt x="19" y="59"/>
                </a:lnTo>
                <a:lnTo>
                  <a:pt x="39" y="59"/>
                </a:lnTo>
                <a:lnTo>
                  <a:pt x="39" y="78"/>
                </a:lnTo>
                <a:lnTo>
                  <a:pt x="19" y="78"/>
                </a:lnTo>
                <a:lnTo>
                  <a:pt x="19" y="97"/>
                </a:lnTo>
                <a:close/>
                <a:moveTo>
                  <a:pt x="0" y="78"/>
                </a:moveTo>
                <a:lnTo>
                  <a:pt x="39" y="78"/>
                </a:lnTo>
                <a:lnTo>
                  <a:pt x="39" y="59"/>
                </a:lnTo>
                <a:lnTo>
                  <a:pt x="0" y="59"/>
                </a:lnTo>
                <a:lnTo>
                  <a:pt x="0" y="78"/>
                </a:lnTo>
                <a:close/>
                <a:moveTo>
                  <a:pt x="0" y="39"/>
                </a:moveTo>
                <a:lnTo>
                  <a:pt x="39" y="39"/>
                </a:lnTo>
                <a:lnTo>
                  <a:pt x="39" y="20"/>
                </a:lnTo>
                <a:lnTo>
                  <a:pt x="0" y="20"/>
                </a:lnTo>
                <a:lnTo>
                  <a:pt x="0" y="39"/>
                </a:lnTo>
                <a:close/>
              </a:path>
            </a:pathLst>
          </a:cu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3" name="Sechseck 262"/>
          <p:cNvSpPr/>
          <p:nvPr/>
        </p:nvSpPr>
        <p:spPr>
          <a:xfrm>
            <a:off x="683568" y="2492896"/>
            <a:ext cx="216024" cy="216024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de-DE" sz="12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" name="Sechseck 264"/>
          <p:cNvSpPr/>
          <p:nvPr/>
        </p:nvSpPr>
        <p:spPr>
          <a:xfrm>
            <a:off x="2627784" y="2492896"/>
            <a:ext cx="216024" cy="216024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de-DE" sz="12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3" name="Gruppieren 92"/>
          <p:cNvGrpSpPr/>
          <p:nvPr/>
        </p:nvGrpSpPr>
        <p:grpSpPr>
          <a:xfrm>
            <a:off x="7524328" y="2420888"/>
            <a:ext cx="1224136" cy="864096"/>
            <a:chOff x="7524328" y="2420888"/>
            <a:chExt cx="1224136" cy="864096"/>
          </a:xfrm>
        </p:grpSpPr>
        <p:sp>
          <p:nvSpPr>
            <p:cNvPr id="267" name="Rechteck 266"/>
            <p:cNvSpPr/>
            <p:nvPr/>
          </p:nvSpPr>
          <p:spPr>
            <a:xfrm>
              <a:off x="7524328" y="2420888"/>
              <a:ext cx="1224136" cy="8640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de-DE" sz="1300" smtClean="0"/>
                <a:t>+ sayHello()</a:t>
              </a:r>
              <a:endParaRPr lang="de-DE" sz="1300"/>
            </a:p>
          </p:txBody>
        </p:sp>
        <p:cxnSp>
          <p:nvCxnSpPr>
            <p:cNvPr id="268" name="Gerade Verbindung 267"/>
            <p:cNvCxnSpPr/>
            <p:nvPr/>
          </p:nvCxnSpPr>
          <p:spPr>
            <a:xfrm>
              <a:off x="7524328" y="2708920"/>
              <a:ext cx="122413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9" name="Textfeld 268"/>
            <p:cNvSpPr txBox="1"/>
            <p:nvPr/>
          </p:nvSpPr>
          <p:spPr>
            <a:xfrm>
              <a:off x="7812360" y="2420888"/>
              <a:ext cx="611065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mtClean="0"/>
                <a:t>IBob</a:t>
              </a:r>
              <a:endParaRPr lang="de-DE" dirty="0" smtClean="0"/>
            </a:p>
          </p:txBody>
        </p:sp>
      </p:grpSp>
      <p:grpSp>
        <p:nvGrpSpPr>
          <p:cNvPr id="84" name="Gruppieren 83"/>
          <p:cNvGrpSpPr/>
          <p:nvPr/>
        </p:nvGrpSpPr>
        <p:grpSpPr>
          <a:xfrm>
            <a:off x="5148064" y="2420888"/>
            <a:ext cx="1224136" cy="864096"/>
            <a:chOff x="5148064" y="2420888"/>
            <a:chExt cx="1224136" cy="864096"/>
          </a:xfrm>
        </p:grpSpPr>
        <p:sp>
          <p:nvSpPr>
            <p:cNvPr id="270" name="Rechteck 269"/>
            <p:cNvSpPr/>
            <p:nvPr/>
          </p:nvSpPr>
          <p:spPr>
            <a:xfrm>
              <a:off x="5148064" y="2420888"/>
              <a:ext cx="1224136" cy="8640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de-DE" sz="1300" smtClean="0"/>
                <a:t>+ callBob()</a:t>
              </a:r>
              <a:endParaRPr lang="de-DE" sz="1300"/>
            </a:p>
          </p:txBody>
        </p:sp>
        <p:cxnSp>
          <p:nvCxnSpPr>
            <p:cNvPr id="271" name="Gerade Verbindung 270"/>
            <p:cNvCxnSpPr/>
            <p:nvPr/>
          </p:nvCxnSpPr>
          <p:spPr>
            <a:xfrm>
              <a:off x="5148064" y="2708920"/>
              <a:ext cx="122413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2" name="Textfeld 271"/>
            <p:cNvSpPr txBox="1"/>
            <p:nvPr/>
          </p:nvSpPr>
          <p:spPr>
            <a:xfrm>
              <a:off x="5436096" y="2420888"/>
              <a:ext cx="694421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mtClean="0"/>
                <a:t>IAlice</a:t>
              </a:r>
              <a:endParaRPr lang="de-DE" dirty="0" smtClean="0"/>
            </a:p>
          </p:txBody>
        </p:sp>
      </p:grpSp>
      <p:grpSp>
        <p:nvGrpSpPr>
          <p:cNvPr id="90" name="Gruppieren 89"/>
          <p:cNvGrpSpPr/>
          <p:nvPr/>
        </p:nvGrpSpPr>
        <p:grpSpPr>
          <a:xfrm>
            <a:off x="7524328" y="5229200"/>
            <a:ext cx="1224136" cy="864096"/>
            <a:chOff x="7524328" y="5229200"/>
            <a:chExt cx="1224136" cy="864096"/>
          </a:xfrm>
        </p:grpSpPr>
        <p:sp>
          <p:nvSpPr>
            <p:cNvPr id="48" name="Rechteck 47"/>
            <p:cNvSpPr/>
            <p:nvPr/>
          </p:nvSpPr>
          <p:spPr>
            <a:xfrm>
              <a:off x="7524328" y="5229200"/>
              <a:ext cx="1224136" cy="8640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de-DE" sz="1250" smtClean="0"/>
            </a:p>
            <a:p>
              <a:r>
                <a:rPr lang="de-DE" sz="1300" smtClean="0"/>
                <a:t>+IBobPort_sayHello()</a:t>
              </a:r>
              <a:endParaRPr lang="de-DE" sz="1300"/>
            </a:p>
          </p:txBody>
        </p:sp>
        <p:cxnSp>
          <p:nvCxnSpPr>
            <p:cNvPr id="49" name="Gerade Verbindung 48"/>
            <p:cNvCxnSpPr/>
            <p:nvPr/>
          </p:nvCxnSpPr>
          <p:spPr>
            <a:xfrm>
              <a:off x="7524328" y="5517232"/>
              <a:ext cx="122413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feld 49"/>
            <p:cNvSpPr txBox="1"/>
            <p:nvPr/>
          </p:nvSpPr>
          <p:spPr>
            <a:xfrm>
              <a:off x="7884368" y="5229200"/>
              <a:ext cx="553357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mtClean="0"/>
                <a:t>Bob</a:t>
              </a:r>
              <a:endParaRPr lang="de-DE" dirty="0" smtClean="0"/>
            </a:p>
          </p:txBody>
        </p:sp>
      </p:grpSp>
      <p:grpSp>
        <p:nvGrpSpPr>
          <p:cNvPr id="89" name="Gruppieren 88"/>
          <p:cNvGrpSpPr/>
          <p:nvPr/>
        </p:nvGrpSpPr>
        <p:grpSpPr>
          <a:xfrm>
            <a:off x="5148064" y="5229200"/>
            <a:ext cx="1224136" cy="864096"/>
            <a:chOff x="5148064" y="5229200"/>
            <a:chExt cx="1224136" cy="864096"/>
          </a:xfrm>
        </p:grpSpPr>
        <p:sp>
          <p:nvSpPr>
            <p:cNvPr id="51" name="Rechteck 50"/>
            <p:cNvSpPr/>
            <p:nvPr/>
          </p:nvSpPr>
          <p:spPr>
            <a:xfrm>
              <a:off x="5148064" y="5229200"/>
              <a:ext cx="1224136" cy="8640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de-DE" sz="1300" smtClean="0"/>
            </a:p>
            <a:p>
              <a:r>
                <a:rPr lang="de-DE" sz="1300" smtClean="0"/>
                <a:t>+ IAlicePort_ callBob()</a:t>
              </a:r>
              <a:endParaRPr lang="de-DE" sz="1300"/>
            </a:p>
          </p:txBody>
        </p:sp>
        <p:cxnSp>
          <p:nvCxnSpPr>
            <p:cNvPr id="52" name="Gerade Verbindung 51"/>
            <p:cNvCxnSpPr/>
            <p:nvPr/>
          </p:nvCxnSpPr>
          <p:spPr>
            <a:xfrm>
              <a:off x="5148064" y="5517232"/>
              <a:ext cx="122413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Textfeld 52"/>
            <p:cNvSpPr txBox="1"/>
            <p:nvPr/>
          </p:nvSpPr>
          <p:spPr>
            <a:xfrm>
              <a:off x="5436096" y="5229200"/>
              <a:ext cx="636713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mtClean="0"/>
                <a:t>Alice</a:t>
              </a:r>
              <a:endParaRPr lang="de-DE" dirty="0" smtClean="0"/>
            </a:p>
          </p:txBody>
        </p:sp>
      </p:grpSp>
      <p:grpSp>
        <p:nvGrpSpPr>
          <p:cNvPr id="92" name="Gruppieren 91"/>
          <p:cNvGrpSpPr/>
          <p:nvPr/>
        </p:nvGrpSpPr>
        <p:grpSpPr>
          <a:xfrm>
            <a:off x="7524328" y="3789040"/>
            <a:ext cx="1224136" cy="864096"/>
            <a:chOff x="7524328" y="3789040"/>
            <a:chExt cx="1224136" cy="864096"/>
          </a:xfrm>
        </p:grpSpPr>
        <p:sp>
          <p:nvSpPr>
            <p:cNvPr id="42" name="Rechteck 41"/>
            <p:cNvSpPr/>
            <p:nvPr/>
          </p:nvSpPr>
          <p:spPr>
            <a:xfrm>
              <a:off x="7524328" y="3789040"/>
              <a:ext cx="1224136" cy="8640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de-DE" sz="1250" smtClean="0"/>
            </a:p>
            <a:p>
              <a:r>
                <a:rPr lang="de-DE" sz="1300" smtClean="0"/>
                <a:t>+sayHello()</a:t>
              </a:r>
              <a:endParaRPr lang="de-DE" sz="1300"/>
            </a:p>
          </p:txBody>
        </p:sp>
        <p:cxnSp>
          <p:nvCxnSpPr>
            <p:cNvPr id="43" name="Gerade Verbindung 42"/>
            <p:cNvCxnSpPr/>
            <p:nvPr/>
          </p:nvCxnSpPr>
          <p:spPr>
            <a:xfrm>
              <a:off x="7524328" y="4077072"/>
              <a:ext cx="122413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feld 43"/>
            <p:cNvSpPr txBox="1"/>
            <p:nvPr/>
          </p:nvSpPr>
          <p:spPr>
            <a:xfrm>
              <a:off x="7668344" y="3789040"/>
              <a:ext cx="1003993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mtClean="0"/>
                <a:t>IBobPort</a:t>
              </a:r>
              <a:endParaRPr lang="de-DE" dirty="0" smtClean="0"/>
            </a:p>
          </p:txBody>
        </p:sp>
      </p:grpSp>
      <p:grpSp>
        <p:nvGrpSpPr>
          <p:cNvPr id="85" name="Gruppieren 84"/>
          <p:cNvGrpSpPr/>
          <p:nvPr/>
        </p:nvGrpSpPr>
        <p:grpSpPr>
          <a:xfrm>
            <a:off x="5148064" y="3789040"/>
            <a:ext cx="1224136" cy="864096"/>
            <a:chOff x="5148064" y="3789040"/>
            <a:chExt cx="1224136" cy="864096"/>
          </a:xfrm>
        </p:grpSpPr>
        <p:sp>
          <p:nvSpPr>
            <p:cNvPr id="45" name="Rechteck 44"/>
            <p:cNvSpPr/>
            <p:nvPr/>
          </p:nvSpPr>
          <p:spPr>
            <a:xfrm>
              <a:off x="5148064" y="3789040"/>
              <a:ext cx="1224136" cy="8640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de-DE" sz="1300" smtClean="0"/>
            </a:p>
            <a:p>
              <a:r>
                <a:rPr lang="de-DE" sz="1300" smtClean="0"/>
                <a:t>+ callBob()</a:t>
              </a:r>
              <a:endParaRPr lang="de-DE" sz="1300"/>
            </a:p>
          </p:txBody>
        </p:sp>
        <p:cxnSp>
          <p:nvCxnSpPr>
            <p:cNvPr id="46" name="Gerade Verbindung 45"/>
            <p:cNvCxnSpPr/>
            <p:nvPr/>
          </p:nvCxnSpPr>
          <p:spPr>
            <a:xfrm>
              <a:off x="5148064" y="4077072"/>
              <a:ext cx="122413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feld 46"/>
            <p:cNvSpPr txBox="1"/>
            <p:nvPr/>
          </p:nvSpPr>
          <p:spPr>
            <a:xfrm>
              <a:off x="5220072" y="3789040"/>
              <a:ext cx="1087349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mtClean="0"/>
                <a:t>IAlicePort</a:t>
              </a:r>
              <a:endParaRPr lang="de-DE" dirty="0" smtClean="0"/>
            </a:p>
          </p:txBody>
        </p:sp>
      </p:grpSp>
      <p:cxnSp>
        <p:nvCxnSpPr>
          <p:cNvPr id="55" name="Gerade Verbindung mit Pfeil 54"/>
          <p:cNvCxnSpPr>
            <a:stCxn id="47" idx="0"/>
            <a:endCxn id="270" idx="2"/>
          </p:cNvCxnSpPr>
          <p:nvPr/>
        </p:nvCxnSpPr>
        <p:spPr>
          <a:xfrm flipH="1" flipV="1">
            <a:off x="5760132" y="3284984"/>
            <a:ext cx="3615" cy="504056"/>
          </a:xfrm>
          <a:prstGeom prst="straightConnector1">
            <a:avLst/>
          </a:prstGeom>
          <a:ln w="15875"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42" idx="0"/>
            <a:endCxn id="267" idx="2"/>
          </p:cNvCxnSpPr>
          <p:nvPr/>
        </p:nvCxnSpPr>
        <p:spPr>
          <a:xfrm flipV="1">
            <a:off x="8136396" y="3284984"/>
            <a:ext cx="0" cy="504056"/>
          </a:xfrm>
          <a:prstGeom prst="straightConnector1">
            <a:avLst/>
          </a:prstGeom>
          <a:ln w="15875"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45" idx="2"/>
            <a:endCxn id="53" idx="0"/>
          </p:cNvCxnSpPr>
          <p:nvPr/>
        </p:nvCxnSpPr>
        <p:spPr>
          <a:xfrm flipH="1">
            <a:off x="5754453" y="4653136"/>
            <a:ext cx="5679" cy="57606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stCxn id="42" idx="2"/>
            <a:endCxn id="50" idx="0"/>
          </p:cNvCxnSpPr>
          <p:nvPr/>
        </p:nvCxnSpPr>
        <p:spPr>
          <a:xfrm>
            <a:off x="8136396" y="4653136"/>
            <a:ext cx="24651" cy="57606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stCxn id="51" idx="3"/>
            <a:endCxn id="267" idx="1"/>
          </p:cNvCxnSpPr>
          <p:nvPr/>
        </p:nvCxnSpPr>
        <p:spPr>
          <a:xfrm flipV="1">
            <a:off x="6372200" y="2852936"/>
            <a:ext cx="1152128" cy="2808312"/>
          </a:xfrm>
          <a:prstGeom prst="bentConnector3">
            <a:avLst>
              <a:gd name="adj1" fmla="val 50000"/>
            </a:avLst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2" name="Gruppieren 151"/>
          <p:cNvGrpSpPr/>
          <p:nvPr/>
        </p:nvGrpSpPr>
        <p:grpSpPr>
          <a:xfrm>
            <a:off x="6228184" y="1700808"/>
            <a:ext cx="2520280" cy="1728192"/>
            <a:chOff x="6516216" y="1484784"/>
            <a:chExt cx="2520280" cy="1728192"/>
          </a:xfrm>
        </p:grpSpPr>
        <p:grpSp>
          <p:nvGrpSpPr>
            <p:cNvPr id="149" name="Gruppieren 148"/>
            <p:cNvGrpSpPr/>
            <p:nvPr/>
          </p:nvGrpSpPr>
          <p:grpSpPr>
            <a:xfrm>
              <a:off x="6516216" y="1484784"/>
              <a:ext cx="2520280" cy="1728192"/>
              <a:chOff x="6516216" y="1484784"/>
              <a:chExt cx="2520280" cy="1728192"/>
            </a:xfrm>
          </p:grpSpPr>
          <p:grpSp>
            <p:nvGrpSpPr>
              <p:cNvPr id="148" name="Gruppieren 147"/>
              <p:cNvGrpSpPr/>
              <p:nvPr/>
            </p:nvGrpSpPr>
            <p:grpSpPr>
              <a:xfrm>
                <a:off x="6732240" y="1484784"/>
                <a:ext cx="2304256" cy="1728192"/>
                <a:chOff x="6732240" y="1484784"/>
                <a:chExt cx="2304256" cy="1728192"/>
              </a:xfrm>
            </p:grpSpPr>
            <p:sp>
              <p:nvSpPr>
                <p:cNvPr id="96" name="Rechteck 95"/>
                <p:cNvSpPr/>
                <p:nvPr/>
              </p:nvSpPr>
              <p:spPr>
                <a:xfrm>
                  <a:off x="6732240" y="1484784"/>
                  <a:ext cx="2304256" cy="1728192"/>
                </a:xfrm>
                <a:prstGeom prst="rect">
                  <a:avLst/>
                </a:prstGeom>
                <a:solidFill>
                  <a:schemeClr val="lt1">
                    <a:alpha val="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113" name="Gruppieren 112"/>
                <p:cNvGrpSpPr/>
                <p:nvPr/>
              </p:nvGrpSpPr>
              <p:grpSpPr>
                <a:xfrm>
                  <a:off x="7092280" y="1772816"/>
                  <a:ext cx="1728192" cy="1152128"/>
                  <a:chOff x="7236296" y="1772816"/>
                  <a:chExt cx="1728192" cy="1152128"/>
                </a:xfrm>
              </p:grpSpPr>
              <p:sp>
                <p:nvSpPr>
                  <p:cNvPr id="63" name="Rechteck 62"/>
                  <p:cNvSpPr/>
                  <p:nvPr/>
                </p:nvSpPr>
                <p:spPr>
                  <a:xfrm>
                    <a:off x="7236296" y="1772816"/>
                    <a:ext cx="1728192" cy="1152128"/>
                  </a:xfrm>
                  <a:prstGeom prst="rect">
                    <a:avLst/>
                  </a:prstGeom>
                  <a:solidFill>
                    <a:schemeClr val="lt1">
                      <a:alpha val="0"/>
                    </a:schemeClr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67" name="Freeform 180"/>
                  <p:cNvSpPr>
                    <a:spLocks noEditPoints="1"/>
                  </p:cNvSpPr>
                  <p:nvPr/>
                </p:nvSpPr>
                <p:spPr bwMode="auto">
                  <a:xfrm>
                    <a:off x="8676456" y="1916832"/>
                    <a:ext cx="184150" cy="153988"/>
                  </a:xfrm>
                  <a:custGeom>
                    <a:avLst/>
                    <a:gdLst/>
                    <a:ahLst/>
                    <a:cxnLst>
                      <a:cxn ang="0">
                        <a:pos x="19" y="97"/>
                      </a:cxn>
                      <a:cxn ang="0">
                        <a:pos x="116" y="97"/>
                      </a:cxn>
                      <a:cxn ang="0">
                        <a:pos x="116" y="0"/>
                      </a:cxn>
                      <a:cxn ang="0">
                        <a:pos x="19" y="0"/>
                      </a:cxn>
                      <a:cxn ang="0">
                        <a:pos x="19" y="20"/>
                      </a:cxn>
                      <a:cxn ang="0">
                        <a:pos x="39" y="20"/>
                      </a:cxn>
                      <a:cxn ang="0">
                        <a:pos x="39" y="39"/>
                      </a:cxn>
                      <a:cxn ang="0">
                        <a:pos x="19" y="39"/>
                      </a:cxn>
                      <a:cxn ang="0">
                        <a:pos x="19" y="59"/>
                      </a:cxn>
                      <a:cxn ang="0">
                        <a:pos x="39" y="59"/>
                      </a:cxn>
                      <a:cxn ang="0">
                        <a:pos x="39" y="78"/>
                      </a:cxn>
                      <a:cxn ang="0">
                        <a:pos x="19" y="78"/>
                      </a:cxn>
                      <a:cxn ang="0">
                        <a:pos x="19" y="97"/>
                      </a:cxn>
                      <a:cxn ang="0">
                        <a:pos x="0" y="78"/>
                      </a:cxn>
                      <a:cxn ang="0">
                        <a:pos x="39" y="78"/>
                      </a:cxn>
                      <a:cxn ang="0">
                        <a:pos x="39" y="59"/>
                      </a:cxn>
                      <a:cxn ang="0">
                        <a:pos x="0" y="59"/>
                      </a:cxn>
                      <a:cxn ang="0">
                        <a:pos x="0" y="78"/>
                      </a:cxn>
                      <a:cxn ang="0">
                        <a:pos x="0" y="39"/>
                      </a:cxn>
                      <a:cxn ang="0">
                        <a:pos x="39" y="39"/>
                      </a:cxn>
                      <a:cxn ang="0">
                        <a:pos x="39" y="20"/>
                      </a:cxn>
                      <a:cxn ang="0">
                        <a:pos x="0" y="20"/>
                      </a:cxn>
                      <a:cxn ang="0">
                        <a:pos x="0" y="39"/>
                      </a:cxn>
                    </a:cxnLst>
                    <a:rect l="0" t="0" r="r" b="b"/>
                    <a:pathLst>
                      <a:path w="116" h="97">
                        <a:moveTo>
                          <a:pt x="19" y="97"/>
                        </a:moveTo>
                        <a:lnTo>
                          <a:pt x="116" y="97"/>
                        </a:lnTo>
                        <a:lnTo>
                          <a:pt x="116" y="0"/>
                        </a:lnTo>
                        <a:lnTo>
                          <a:pt x="19" y="0"/>
                        </a:lnTo>
                        <a:lnTo>
                          <a:pt x="19" y="20"/>
                        </a:lnTo>
                        <a:lnTo>
                          <a:pt x="39" y="20"/>
                        </a:lnTo>
                        <a:lnTo>
                          <a:pt x="39" y="39"/>
                        </a:lnTo>
                        <a:lnTo>
                          <a:pt x="19" y="39"/>
                        </a:lnTo>
                        <a:lnTo>
                          <a:pt x="19" y="59"/>
                        </a:lnTo>
                        <a:lnTo>
                          <a:pt x="39" y="59"/>
                        </a:lnTo>
                        <a:lnTo>
                          <a:pt x="39" y="78"/>
                        </a:lnTo>
                        <a:lnTo>
                          <a:pt x="19" y="78"/>
                        </a:lnTo>
                        <a:lnTo>
                          <a:pt x="19" y="97"/>
                        </a:lnTo>
                        <a:close/>
                        <a:moveTo>
                          <a:pt x="0" y="78"/>
                        </a:moveTo>
                        <a:lnTo>
                          <a:pt x="39" y="78"/>
                        </a:lnTo>
                        <a:lnTo>
                          <a:pt x="39" y="59"/>
                        </a:lnTo>
                        <a:lnTo>
                          <a:pt x="0" y="59"/>
                        </a:lnTo>
                        <a:lnTo>
                          <a:pt x="0" y="78"/>
                        </a:lnTo>
                        <a:close/>
                        <a:moveTo>
                          <a:pt x="0" y="39"/>
                        </a:moveTo>
                        <a:lnTo>
                          <a:pt x="39" y="39"/>
                        </a:lnTo>
                        <a:lnTo>
                          <a:pt x="39" y="20"/>
                        </a:lnTo>
                        <a:lnTo>
                          <a:pt x="0" y="20"/>
                        </a:lnTo>
                        <a:lnTo>
                          <a:pt x="0" y="39"/>
                        </a:lnTo>
                        <a:close/>
                      </a:path>
                    </a:pathLst>
                  </a:custGeom>
                  <a:ln w="3175"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80" name="Textfeld 79"/>
                  <p:cNvSpPr txBox="1"/>
                  <p:nvPr/>
                </p:nvSpPr>
                <p:spPr>
                  <a:xfrm>
                    <a:off x="7596336" y="1772816"/>
                    <a:ext cx="1037463" cy="523220"/>
                  </a:xfrm>
                  <a:prstGeom prst="rect">
                    <a:avLst/>
                  </a:prstGeom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de-DE" sz="1400" smtClean="0"/>
                      <a:t>Bob</a:t>
                    </a:r>
                  </a:p>
                  <a:p>
                    <a:pPr algn="ctr"/>
                    <a:r>
                      <a:rPr lang="de-DE" sz="1400" smtClean="0"/>
                      <a:t>EJB Module</a:t>
                    </a:r>
                    <a:endParaRPr lang="de-DE" sz="1400" dirty="0" smtClean="0"/>
                  </a:p>
                </p:txBody>
              </p:sp>
            </p:grpSp>
            <p:sp>
              <p:nvSpPr>
                <p:cNvPr id="101" name="Textfeld 100"/>
                <p:cNvSpPr txBox="1"/>
                <p:nvPr/>
              </p:nvSpPr>
              <p:spPr>
                <a:xfrm>
                  <a:off x="7164288" y="1484784"/>
                  <a:ext cx="1409040" cy="307777"/>
                </a:xfrm>
                <a:prstGeom prst="rect">
                  <a:avLst/>
                </a:prstGeom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400" smtClean="0"/>
                    <a:t>Bob EAR Module</a:t>
                  </a:r>
                  <a:endParaRPr lang="de-DE" sz="1400" dirty="0" smtClean="0"/>
                </a:p>
              </p:txBody>
            </p:sp>
            <p:sp>
              <p:nvSpPr>
                <p:cNvPr id="105" name="Freeform 180"/>
                <p:cNvSpPr>
                  <a:spLocks noEditPoints="1"/>
                </p:cNvSpPr>
                <p:nvPr/>
              </p:nvSpPr>
              <p:spPr bwMode="auto">
                <a:xfrm>
                  <a:off x="8748464" y="1556792"/>
                  <a:ext cx="184150" cy="153988"/>
                </a:xfrm>
                <a:custGeom>
                  <a:avLst/>
                  <a:gdLst/>
                  <a:ahLst/>
                  <a:cxnLst>
                    <a:cxn ang="0">
                      <a:pos x="19" y="97"/>
                    </a:cxn>
                    <a:cxn ang="0">
                      <a:pos x="116" y="97"/>
                    </a:cxn>
                    <a:cxn ang="0">
                      <a:pos x="116" y="0"/>
                    </a:cxn>
                    <a:cxn ang="0">
                      <a:pos x="19" y="0"/>
                    </a:cxn>
                    <a:cxn ang="0">
                      <a:pos x="19" y="20"/>
                    </a:cxn>
                    <a:cxn ang="0">
                      <a:pos x="39" y="20"/>
                    </a:cxn>
                    <a:cxn ang="0">
                      <a:pos x="39" y="39"/>
                    </a:cxn>
                    <a:cxn ang="0">
                      <a:pos x="19" y="39"/>
                    </a:cxn>
                    <a:cxn ang="0">
                      <a:pos x="19" y="59"/>
                    </a:cxn>
                    <a:cxn ang="0">
                      <a:pos x="39" y="59"/>
                    </a:cxn>
                    <a:cxn ang="0">
                      <a:pos x="39" y="78"/>
                    </a:cxn>
                    <a:cxn ang="0">
                      <a:pos x="19" y="78"/>
                    </a:cxn>
                    <a:cxn ang="0">
                      <a:pos x="19" y="97"/>
                    </a:cxn>
                    <a:cxn ang="0">
                      <a:pos x="0" y="78"/>
                    </a:cxn>
                    <a:cxn ang="0">
                      <a:pos x="39" y="78"/>
                    </a:cxn>
                    <a:cxn ang="0">
                      <a:pos x="39" y="59"/>
                    </a:cxn>
                    <a:cxn ang="0">
                      <a:pos x="0" y="59"/>
                    </a:cxn>
                    <a:cxn ang="0">
                      <a:pos x="0" y="78"/>
                    </a:cxn>
                    <a:cxn ang="0">
                      <a:pos x="0" y="39"/>
                    </a:cxn>
                    <a:cxn ang="0">
                      <a:pos x="39" y="39"/>
                    </a:cxn>
                    <a:cxn ang="0">
                      <a:pos x="39" y="20"/>
                    </a:cxn>
                    <a:cxn ang="0">
                      <a:pos x="0" y="20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16" h="97">
                      <a:moveTo>
                        <a:pt x="19" y="97"/>
                      </a:moveTo>
                      <a:lnTo>
                        <a:pt x="116" y="97"/>
                      </a:lnTo>
                      <a:lnTo>
                        <a:pt x="116" y="0"/>
                      </a:lnTo>
                      <a:lnTo>
                        <a:pt x="19" y="0"/>
                      </a:lnTo>
                      <a:lnTo>
                        <a:pt x="19" y="20"/>
                      </a:lnTo>
                      <a:lnTo>
                        <a:pt x="39" y="20"/>
                      </a:lnTo>
                      <a:lnTo>
                        <a:pt x="39" y="39"/>
                      </a:lnTo>
                      <a:lnTo>
                        <a:pt x="19" y="39"/>
                      </a:lnTo>
                      <a:lnTo>
                        <a:pt x="19" y="59"/>
                      </a:lnTo>
                      <a:lnTo>
                        <a:pt x="39" y="59"/>
                      </a:lnTo>
                      <a:lnTo>
                        <a:pt x="39" y="78"/>
                      </a:lnTo>
                      <a:lnTo>
                        <a:pt x="19" y="78"/>
                      </a:lnTo>
                      <a:lnTo>
                        <a:pt x="19" y="97"/>
                      </a:lnTo>
                      <a:close/>
                      <a:moveTo>
                        <a:pt x="0" y="78"/>
                      </a:moveTo>
                      <a:lnTo>
                        <a:pt x="39" y="78"/>
                      </a:lnTo>
                      <a:lnTo>
                        <a:pt x="39" y="59"/>
                      </a:lnTo>
                      <a:lnTo>
                        <a:pt x="0" y="59"/>
                      </a:lnTo>
                      <a:lnTo>
                        <a:pt x="0" y="78"/>
                      </a:lnTo>
                      <a:close/>
                      <a:moveTo>
                        <a:pt x="0" y="39"/>
                      </a:moveTo>
                      <a:lnTo>
                        <a:pt x="39" y="39"/>
                      </a:lnTo>
                      <a:lnTo>
                        <a:pt x="3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ln w="3175">
                  <a:headEnd/>
                  <a:tailEnd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pic>
              <p:nvPicPr>
                <p:cNvPr id="146" name="Grafik 145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6876256" y="2276872"/>
                  <a:ext cx="241110" cy="152640"/>
                </a:xfrm>
                <a:prstGeom prst="rect">
                  <a:avLst/>
                </a:prstGeom>
              </p:spPr>
            </p:pic>
          </p:grpSp>
          <p:pic>
            <p:nvPicPr>
              <p:cNvPr id="147" name="Grafik 146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516216" y="2276872"/>
                <a:ext cx="241110" cy="152640"/>
              </a:xfrm>
              <a:prstGeom prst="rect">
                <a:avLst/>
              </a:prstGeom>
            </p:spPr>
          </p:pic>
        </p:grpSp>
        <p:cxnSp>
          <p:nvCxnSpPr>
            <p:cNvPr id="151" name="Gerade Verbindung mit Pfeil 150"/>
            <p:cNvCxnSpPr>
              <a:stCxn id="147" idx="3"/>
              <a:endCxn id="146" idx="1"/>
            </p:cNvCxnSpPr>
            <p:nvPr/>
          </p:nvCxnSpPr>
          <p:spPr>
            <a:xfrm>
              <a:off x="6757326" y="2353192"/>
              <a:ext cx="11893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feld 93"/>
          <p:cNvSpPr txBox="1"/>
          <p:nvPr/>
        </p:nvSpPr>
        <p:spPr>
          <a:xfrm>
            <a:off x="3635896" y="1268760"/>
            <a:ext cx="869149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2800" smtClean="0"/>
              <a:t>PCM</a:t>
            </a:r>
            <a:endParaRPr lang="de-DE" sz="1600" dirty="0" smtClean="0"/>
          </a:p>
        </p:txBody>
      </p:sp>
      <p:sp>
        <p:nvSpPr>
          <p:cNvPr id="95" name="Textfeld 94"/>
          <p:cNvSpPr txBox="1"/>
          <p:nvPr/>
        </p:nvSpPr>
        <p:spPr>
          <a:xfrm>
            <a:off x="4644008" y="1268760"/>
            <a:ext cx="1223412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2800" smtClean="0"/>
              <a:t>Java EE</a:t>
            </a:r>
            <a:endParaRPr lang="de-DE" sz="1600" dirty="0" smtClean="0"/>
          </a:p>
        </p:txBody>
      </p:sp>
      <p:cxnSp>
        <p:nvCxnSpPr>
          <p:cNvPr id="98" name="Gerade Verbindung 97"/>
          <p:cNvCxnSpPr/>
          <p:nvPr/>
        </p:nvCxnSpPr>
        <p:spPr>
          <a:xfrm>
            <a:off x="4572000" y="1417638"/>
            <a:ext cx="0" cy="4747666"/>
          </a:xfrm>
          <a:prstGeom prst="line">
            <a:avLst/>
          </a:prstGeom>
          <a:ln w="22225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uppieren 144"/>
          <p:cNvGrpSpPr/>
          <p:nvPr/>
        </p:nvGrpSpPr>
        <p:grpSpPr>
          <a:xfrm>
            <a:off x="4644008" y="4149080"/>
            <a:ext cx="2702072" cy="1728192"/>
            <a:chOff x="4211960" y="1052736"/>
            <a:chExt cx="2702072" cy="1728192"/>
          </a:xfrm>
        </p:grpSpPr>
        <p:grpSp>
          <p:nvGrpSpPr>
            <p:cNvPr id="114" name="Gruppieren 113"/>
            <p:cNvGrpSpPr/>
            <p:nvPr/>
          </p:nvGrpSpPr>
          <p:grpSpPr>
            <a:xfrm>
              <a:off x="4716016" y="1340768"/>
              <a:ext cx="1656184" cy="1152128"/>
              <a:chOff x="4716016" y="1340768"/>
              <a:chExt cx="1656184" cy="1152128"/>
            </a:xfrm>
          </p:grpSpPr>
          <p:sp>
            <p:nvSpPr>
              <p:cNvPr id="61" name="Rechteck 60"/>
              <p:cNvSpPr/>
              <p:nvPr/>
            </p:nvSpPr>
            <p:spPr>
              <a:xfrm>
                <a:off x="4716016" y="1340768"/>
                <a:ext cx="1656184" cy="1152128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6" name="Freeform 180"/>
              <p:cNvSpPr>
                <a:spLocks noEditPoints="1"/>
              </p:cNvSpPr>
              <p:nvPr/>
            </p:nvSpPr>
            <p:spPr bwMode="auto">
              <a:xfrm>
                <a:off x="6084168" y="1484784"/>
                <a:ext cx="184150" cy="153988"/>
              </a:xfrm>
              <a:custGeom>
                <a:avLst/>
                <a:gdLst/>
                <a:ahLst/>
                <a:cxnLst>
                  <a:cxn ang="0">
                    <a:pos x="19" y="97"/>
                  </a:cxn>
                  <a:cxn ang="0">
                    <a:pos x="116" y="97"/>
                  </a:cxn>
                  <a:cxn ang="0">
                    <a:pos x="116" y="0"/>
                  </a:cxn>
                  <a:cxn ang="0">
                    <a:pos x="19" y="0"/>
                  </a:cxn>
                  <a:cxn ang="0">
                    <a:pos x="19" y="20"/>
                  </a:cxn>
                  <a:cxn ang="0">
                    <a:pos x="39" y="20"/>
                  </a:cxn>
                  <a:cxn ang="0">
                    <a:pos x="39" y="39"/>
                  </a:cxn>
                  <a:cxn ang="0">
                    <a:pos x="19" y="39"/>
                  </a:cxn>
                  <a:cxn ang="0">
                    <a:pos x="19" y="59"/>
                  </a:cxn>
                  <a:cxn ang="0">
                    <a:pos x="39" y="59"/>
                  </a:cxn>
                  <a:cxn ang="0">
                    <a:pos x="39" y="78"/>
                  </a:cxn>
                  <a:cxn ang="0">
                    <a:pos x="19" y="78"/>
                  </a:cxn>
                  <a:cxn ang="0">
                    <a:pos x="19" y="97"/>
                  </a:cxn>
                  <a:cxn ang="0">
                    <a:pos x="0" y="78"/>
                  </a:cxn>
                  <a:cxn ang="0">
                    <a:pos x="39" y="78"/>
                  </a:cxn>
                  <a:cxn ang="0">
                    <a:pos x="39" y="59"/>
                  </a:cxn>
                  <a:cxn ang="0">
                    <a:pos x="0" y="59"/>
                  </a:cxn>
                  <a:cxn ang="0">
                    <a:pos x="0" y="78"/>
                  </a:cxn>
                  <a:cxn ang="0">
                    <a:pos x="0" y="39"/>
                  </a:cxn>
                  <a:cxn ang="0">
                    <a:pos x="39" y="39"/>
                  </a:cxn>
                  <a:cxn ang="0">
                    <a:pos x="39" y="20"/>
                  </a:cxn>
                  <a:cxn ang="0">
                    <a:pos x="0" y="20"/>
                  </a:cxn>
                  <a:cxn ang="0">
                    <a:pos x="0" y="39"/>
                  </a:cxn>
                </a:cxnLst>
                <a:rect l="0" t="0" r="r" b="b"/>
                <a:pathLst>
                  <a:path w="116" h="97">
                    <a:moveTo>
                      <a:pt x="19" y="97"/>
                    </a:moveTo>
                    <a:lnTo>
                      <a:pt x="116" y="97"/>
                    </a:lnTo>
                    <a:lnTo>
                      <a:pt x="116" y="0"/>
                    </a:lnTo>
                    <a:lnTo>
                      <a:pt x="19" y="0"/>
                    </a:lnTo>
                    <a:lnTo>
                      <a:pt x="19" y="20"/>
                    </a:lnTo>
                    <a:lnTo>
                      <a:pt x="39" y="20"/>
                    </a:lnTo>
                    <a:lnTo>
                      <a:pt x="39" y="39"/>
                    </a:lnTo>
                    <a:lnTo>
                      <a:pt x="19" y="39"/>
                    </a:lnTo>
                    <a:lnTo>
                      <a:pt x="19" y="59"/>
                    </a:lnTo>
                    <a:lnTo>
                      <a:pt x="39" y="59"/>
                    </a:lnTo>
                    <a:lnTo>
                      <a:pt x="39" y="78"/>
                    </a:lnTo>
                    <a:lnTo>
                      <a:pt x="19" y="78"/>
                    </a:lnTo>
                    <a:lnTo>
                      <a:pt x="19" y="97"/>
                    </a:lnTo>
                    <a:close/>
                    <a:moveTo>
                      <a:pt x="0" y="78"/>
                    </a:moveTo>
                    <a:lnTo>
                      <a:pt x="39" y="78"/>
                    </a:lnTo>
                    <a:lnTo>
                      <a:pt x="39" y="59"/>
                    </a:lnTo>
                    <a:lnTo>
                      <a:pt x="0" y="59"/>
                    </a:lnTo>
                    <a:lnTo>
                      <a:pt x="0" y="78"/>
                    </a:lnTo>
                    <a:close/>
                    <a:moveTo>
                      <a:pt x="0" y="39"/>
                    </a:moveTo>
                    <a:lnTo>
                      <a:pt x="39" y="39"/>
                    </a:lnTo>
                    <a:lnTo>
                      <a:pt x="39" y="20"/>
                    </a:lnTo>
                    <a:lnTo>
                      <a:pt x="0" y="20"/>
                    </a:lnTo>
                    <a:lnTo>
                      <a:pt x="0" y="39"/>
                    </a:lnTo>
                    <a:close/>
                  </a:path>
                </a:pathLst>
              </a:custGeom>
              <a:ln w="317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" name="Textfeld 77"/>
              <p:cNvSpPr txBox="1"/>
              <p:nvPr/>
            </p:nvSpPr>
            <p:spPr>
              <a:xfrm>
                <a:off x="4932040" y="1340768"/>
                <a:ext cx="1037463" cy="52322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400" smtClean="0"/>
                  <a:t>Alice </a:t>
                </a:r>
              </a:p>
              <a:p>
                <a:pPr algn="ctr"/>
                <a:r>
                  <a:rPr lang="de-DE" sz="1400" smtClean="0"/>
                  <a:t>EJB Module</a:t>
                </a:r>
                <a:endParaRPr lang="de-DE" sz="1400" dirty="0" smtClean="0"/>
              </a:p>
            </p:txBody>
          </p:sp>
        </p:grpSp>
        <p:grpSp>
          <p:nvGrpSpPr>
            <p:cNvPr id="115" name="Gruppieren 114"/>
            <p:cNvGrpSpPr/>
            <p:nvPr/>
          </p:nvGrpSpPr>
          <p:grpSpPr>
            <a:xfrm>
              <a:off x="4427984" y="1052736"/>
              <a:ext cx="2232248" cy="1728192"/>
              <a:chOff x="4283968" y="1052736"/>
              <a:chExt cx="2232248" cy="1728192"/>
            </a:xfrm>
          </p:grpSpPr>
          <p:sp>
            <p:nvSpPr>
              <p:cNvPr id="97" name="Rechteck 96"/>
              <p:cNvSpPr/>
              <p:nvPr/>
            </p:nvSpPr>
            <p:spPr>
              <a:xfrm>
                <a:off x="4283968" y="1052736"/>
                <a:ext cx="2232248" cy="1728192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0" name="Textfeld 99"/>
              <p:cNvSpPr txBox="1"/>
              <p:nvPr/>
            </p:nvSpPr>
            <p:spPr>
              <a:xfrm>
                <a:off x="4716016" y="1052736"/>
                <a:ext cx="1474763" cy="307777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de-DE" sz="1400" smtClean="0"/>
                  <a:t>Alice EAR Module</a:t>
                </a:r>
                <a:endParaRPr lang="de-DE" sz="1400" dirty="0" smtClean="0"/>
              </a:p>
            </p:txBody>
          </p:sp>
          <p:sp>
            <p:nvSpPr>
              <p:cNvPr id="104" name="Freeform 180"/>
              <p:cNvSpPr>
                <a:spLocks noEditPoints="1"/>
              </p:cNvSpPr>
              <p:nvPr/>
            </p:nvSpPr>
            <p:spPr bwMode="auto">
              <a:xfrm>
                <a:off x="6228184" y="1124744"/>
                <a:ext cx="184150" cy="153988"/>
              </a:xfrm>
              <a:custGeom>
                <a:avLst/>
                <a:gdLst/>
                <a:ahLst/>
                <a:cxnLst>
                  <a:cxn ang="0">
                    <a:pos x="19" y="97"/>
                  </a:cxn>
                  <a:cxn ang="0">
                    <a:pos x="116" y="97"/>
                  </a:cxn>
                  <a:cxn ang="0">
                    <a:pos x="116" y="0"/>
                  </a:cxn>
                  <a:cxn ang="0">
                    <a:pos x="19" y="0"/>
                  </a:cxn>
                  <a:cxn ang="0">
                    <a:pos x="19" y="20"/>
                  </a:cxn>
                  <a:cxn ang="0">
                    <a:pos x="39" y="20"/>
                  </a:cxn>
                  <a:cxn ang="0">
                    <a:pos x="39" y="39"/>
                  </a:cxn>
                  <a:cxn ang="0">
                    <a:pos x="19" y="39"/>
                  </a:cxn>
                  <a:cxn ang="0">
                    <a:pos x="19" y="59"/>
                  </a:cxn>
                  <a:cxn ang="0">
                    <a:pos x="39" y="59"/>
                  </a:cxn>
                  <a:cxn ang="0">
                    <a:pos x="39" y="78"/>
                  </a:cxn>
                  <a:cxn ang="0">
                    <a:pos x="19" y="78"/>
                  </a:cxn>
                  <a:cxn ang="0">
                    <a:pos x="19" y="97"/>
                  </a:cxn>
                  <a:cxn ang="0">
                    <a:pos x="0" y="78"/>
                  </a:cxn>
                  <a:cxn ang="0">
                    <a:pos x="39" y="78"/>
                  </a:cxn>
                  <a:cxn ang="0">
                    <a:pos x="39" y="59"/>
                  </a:cxn>
                  <a:cxn ang="0">
                    <a:pos x="0" y="59"/>
                  </a:cxn>
                  <a:cxn ang="0">
                    <a:pos x="0" y="78"/>
                  </a:cxn>
                  <a:cxn ang="0">
                    <a:pos x="0" y="39"/>
                  </a:cxn>
                  <a:cxn ang="0">
                    <a:pos x="39" y="39"/>
                  </a:cxn>
                  <a:cxn ang="0">
                    <a:pos x="39" y="20"/>
                  </a:cxn>
                  <a:cxn ang="0">
                    <a:pos x="0" y="20"/>
                  </a:cxn>
                  <a:cxn ang="0">
                    <a:pos x="0" y="39"/>
                  </a:cxn>
                </a:cxnLst>
                <a:rect l="0" t="0" r="r" b="b"/>
                <a:pathLst>
                  <a:path w="116" h="97">
                    <a:moveTo>
                      <a:pt x="19" y="97"/>
                    </a:moveTo>
                    <a:lnTo>
                      <a:pt x="116" y="97"/>
                    </a:lnTo>
                    <a:lnTo>
                      <a:pt x="116" y="0"/>
                    </a:lnTo>
                    <a:lnTo>
                      <a:pt x="19" y="0"/>
                    </a:lnTo>
                    <a:lnTo>
                      <a:pt x="19" y="20"/>
                    </a:lnTo>
                    <a:lnTo>
                      <a:pt x="39" y="20"/>
                    </a:lnTo>
                    <a:lnTo>
                      <a:pt x="39" y="39"/>
                    </a:lnTo>
                    <a:lnTo>
                      <a:pt x="19" y="39"/>
                    </a:lnTo>
                    <a:lnTo>
                      <a:pt x="19" y="59"/>
                    </a:lnTo>
                    <a:lnTo>
                      <a:pt x="39" y="59"/>
                    </a:lnTo>
                    <a:lnTo>
                      <a:pt x="39" y="78"/>
                    </a:lnTo>
                    <a:lnTo>
                      <a:pt x="19" y="78"/>
                    </a:lnTo>
                    <a:lnTo>
                      <a:pt x="19" y="97"/>
                    </a:lnTo>
                    <a:close/>
                    <a:moveTo>
                      <a:pt x="0" y="78"/>
                    </a:moveTo>
                    <a:lnTo>
                      <a:pt x="39" y="78"/>
                    </a:lnTo>
                    <a:lnTo>
                      <a:pt x="39" y="59"/>
                    </a:lnTo>
                    <a:lnTo>
                      <a:pt x="0" y="59"/>
                    </a:lnTo>
                    <a:lnTo>
                      <a:pt x="0" y="78"/>
                    </a:lnTo>
                    <a:close/>
                    <a:moveTo>
                      <a:pt x="0" y="39"/>
                    </a:moveTo>
                    <a:lnTo>
                      <a:pt x="39" y="39"/>
                    </a:lnTo>
                    <a:lnTo>
                      <a:pt x="39" y="20"/>
                    </a:lnTo>
                    <a:lnTo>
                      <a:pt x="0" y="20"/>
                    </a:lnTo>
                    <a:lnTo>
                      <a:pt x="0" y="39"/>
                    </a:lnTo>
                    <a:close/>
                  </a:path>
                </a:pathLst>
              </a:custGeom>
              <a:ln w="317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117" name="Grafik 116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13614" y="1844824"/>
              <a:ext cx="227488" cy="144016"/>
            </a:xfrm>
            <a:prstGeom prst="rect">
              <a:avLst/>
            </a:prstGeom>
          </p:spPr>
        </p:pic>
        <p:pic>
          <p:nvPicPr>
            <p:cNvPr id="118" name="Grafik 1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200" y="1916832"/>
              <a:ext cx="178181" cy="169672"/>
            </a:xfrm>
            <a:prstGeom prst="rect">
              <a:avLst/>
            </a:prstGeom>
          </p:spPr>
        </p:pic>
        <p:pic>
          <p:nvPicPr>
            <p:cNvPr id="119" name="Grafik 11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11960" y="1844824"/>
              <a:ext cx="241110" cy="152640"/>
            </a:xfrm>
            <a:prstGeom prst="rect">
              <a:avLst/>
            </a:prstGeom>
          </p:spPr>
        </p:pic>
        <p:pic>
          <p:nvPicPr>
            <p:cNvPr id="120" name="Grafik 119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60232" y="1844824"/>
              <a:ext cx="253800" cy="241680"/>
            </a:xfrm>
            <a:prstGeom prst="rect">
              <a:avLst/>
            </a:prstGeom>
          </p:spPr>
        </p:pic>
        <p:cxnSp>
          <p:nvCxnSpPr>
            <p:cNvPr id="122" name="Gerade Verbindung mit Pfeil 121"/>
            <p:cNvCxnSpPr>
              <a:stCxn id="119" idx="3"/>
              <a:endCxn id="119" idx="3"/>
            </p:cNvCxnSpPr>
            <p:nvPr/>
          </p:nvCxnSpPr>
          <p:spPr>
            <a:xfrm>
              <a:off x="4453070" y="1921144"/>
              <a:ext cx="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rade Verbindung mit Pfeil 123"/>
            <p:cNvCxnSpPr>
              <a:stCxn id="119" idx="3"/>
              <a:endCxn id="117" idx="1"/>
            </p:cNvCxnSpPr>
            <p:nvPr/>
          </p:nvCxnSpPr>
          <p:spPr>
            <a:xfrm flipV="1">
              <a:off x="4453070" y="1916832"/>
              <a:ext cx="60544" cy="4312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Gerade Verbindung mit Pfeil 130"/>
            <p:cNvCxnSpPr>
              <a:stCxn id="118" idx="3"/>
              <a:endCxn id="120" idx="1"/>
            </p:cNvCxnSpPr>
            <p:nvPr/>
          </p:nvCxnSpPr>
          <p:spPr>
            <a:xfrm flipV="1">
              <a:off x="6550381" y="1965664"/>
              <a:ext cx="109851" cy="36004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9" name="Picture 2" descr="C:\Users\Daria\Desktop\Mapping1\Foli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332656"/>
            <a:ext cx="1259632" cy="94467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-0.00382 0.2939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4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741E-7 L -0.00382 0.0840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4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-0.00382 -0.1155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5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-0.01962 -0.0629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3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-0.03941 -0.2731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3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05231 L -0.02743 -0.4828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hteck 66"/>
          <p:cNvSpPr/>
          <p:nvPr/>
        </p:nvSpPr>
        <p:spPr>
          <a:xfrm>
            <a:off x="467544" y="1412776"/>
            <a:ext cx="259228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Mapping: PCM to Java EE 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D418-42F6-4C03-9912-9910FAFC75BC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13</a:t>
            </a:fld>
            <a:endParaRPr lang="sl-SI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2780928"/>
            <a:ext cx="1800200" cy="14962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Pfeil nach rechts 7"/>
          <p:cNvSpPr/>
          <p:nvPr/>
        </p:nvSpPr>
        <p:spPr>
          <a:xfrm>
            <a:off x="6156176" y="3284984"/>
            <a:ext cx="1080120" cy="409019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084168" y="2996952"/>
            <a:ext cx="1025730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ProtoCom</a:t>
            </a:r>
            <a:endParaRPr lang="de-DE" sz="1600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7236296" y="3573016"/>
            <a:ext cx="1512168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Java EE</a:t>
            </a:r>
          </a:p>
          <a:p>
            <a:pPr algn="ctr"/>
            <a:r>
              <a:rPr lang="en-US" smtClean="0"/>
              <a:t>Performance Prototype</a:t>
            </a:r>
            <a:endParaRPr lang="en-US" dirty="0" smtClean="0"/>
          </a:p>
        </p:txBody>
      </p:sp>
      <p:pic>
        <p:nvPicPr>
          <p:cNvPr id="31" name="Grafik 3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1700808"/>
            <a:ext cx="823557" cy="526921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1916832"/>
            <a:ext cx="227489" cy="14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79712" y="1916832"/>
            <a:ext cx="144016" cy="137140"/>
          </a:xfrm>
          <a:prstGeom prst="rect">
            <a:avLst/>
          </a:prstGeom>
        </p:spPr>
      </p:pic>
      <p:pic>
        <p:nvPicPr>
          <p:cNvPr id="37" name="Grafik 3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40024" y="1853208"/>
            <a:ext cx="823557" cy="526921"/>
          </a:xfrm>
          <a:prstGeom prst="rect">
            <a:avLst/>
          </a:prstGeom>
        </p:spPr>
      </p:pic>
      <p:pic>
        <p:nvPicPr>
          <p:cNvPr id="38" name="Grafik 3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24000" y="2069232"/>
            <a:ext cx="227489" cy="14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32112" y="2069232"/>
            <a:ext cx="144016" cy="137140"/>
          </a:xfrm>
          <a:prstGeom prst="rect">
            <a:avLst/>
          </a:prstGeom>
        </p:spPr>
      </p:pic>
      <p:sp>
        <p:nvSpPr>
          <p:cNvPr id="40" name="Rechteck 39"/>
          <p:cNvSpPr/>
          <p:nvPr/>
        </p:nvSpPr>
        <p:spPr>
          <a:xfrm>
            <a:off x="467544" y="2564904"/>
            <a:ext cx="259228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" name="Grafik 6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2924944"/>
            <a:ext cx="823557" cy="526921"/>
          </a:xfrm>
          <a:prstGeom prst="rect">
            <a:avLst/>
          </a:prstGeom>
        </p:spPr>
      </p:pic>
      <p:pic>
        <p:nvPicPr>
          <p:cNvPr id="62" name="Grafik 6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3140968"/>
            <a:ext cx="227489" cy="14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3" name="Grafik 6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19672" y="3140968"/>
            <a:ext cx="144016" cy="137140"/>
          </a:xfrm>
          <a:prstGeom prst="rect">
            <a:avLst/>
          </a:prstGeom>
        </p:spPr>
      </p:pic>
      <p:pic>
        <p:nvPicPr>
          <p:cNvPr id="65" name="Grafik 6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2924944"/>
            <a:ext cx="819192" cy="524128"/>
          </a:xfrm>
          <a:prstGeom prst="rect">
            <a:avLst/>
          </a:prstGeom>
        </p:spPr>
      </p:pic>
      <p:pic>
        <p:nvPicPr>
          <p:cNvPr id="66" name="Grafik 6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35696" y="3140968"/>
            <a:ext cx="227488" cy="144016"/>
          </a:xfrm>
          <a:prstGeom prst="rect">
            <a:avLst/>
          </a:prstGeom>
        </p:spPr>
      </p:pic>
      <p:cxnSp>
        <p:nvCxnSpPr>
          <p:cNvPr id="69" name="Gerade Verbindung mit Pfeil 68"/>
          <p:cNvCxnSpPr>
            <a:stCxn id="63" idx="3"/>
            <a:endCxn id="66" idx="1"/>
          </p:cNvCxnSpPr>
          <p:nvPr/>
        </p:nvCxnSpPr>
        <p:spPr>
          <a:xfrm>
            <a:off x="1763688" y="3209538"/>
            <a:ext cx="72008" cy="343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hteck 70"/>
          <p:cNvSpPr/>
          <p:nvPr/>
        </p:nvSpPr>
        <p:spPr>
          <a:xfrm>
            <a:off x="467544" y="3717032"/>
            <a:ext cx="259228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2" name="Grafik 7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4077072"/>
            <a:ext cx="823557" cy="526921"/>
          </a:xfrm>
          <a:prstGeom prst="rect">
            <a:avLst/>
          </a:prstGeom>
        </p:spPr>
      </p:pic>
      <p:pic>
        <p:nvPicPr>
          <p:cNvPr id="73" name="Grafik 7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293096"/>
            <a:ext cx="227489" cy="14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4" name="Grafik 7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19672" y="4293096"/>
            <a:ext cx="144016" cy="137140"/>
          </a:xfrm>
          <a:prstGeom prst="rect">
            <a:avLst/>
          </a:prstGeom>
        </p:spPr>
      </p:pic>
      <p:sp>
        <p:nvSpPr>
          <p:cNvPr id="75" name="Würfel 74"/>
          <p:cNvSpPr/>
          <p:nvPr/>
        </p:nvSpPr>
        <p:spPr>
          <a:xfrm>
            <a:off x="2051720" y="4077072"/>
            <a:ext cx="864096" cy="50405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7" name="Gerade Verbindung mit Pfeil 76"/>
          <p:cNvCxnSpPr/>
          <p:nvPr/>
        </p:nvCxnSpPr>
        <p:spPr>
          <a:xfrm>
            <a:off x="1763688" y="436510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hteck 77"/>
          <p:cNvSpPr/>
          <p:nvPr/>
        </p:nvSpPr>
        <p:spPr>
          <a:xfrm>
            <a:off x="467544" y="4869160"/>
            <a:ext cx="259228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1286" y="5157192"/>
            <a:ext cx="285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Textfeld 97"/>
          <p:cNvSpPr txBox="1"/>
          <p:nvPr/>
        </p:nvSpPr>
        <p:spPr>
          <a:xfrm>
            <a:off x="1115616" y="4869160"/>
            <a:ext cx="1277786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Usage Model</a:t>
            </a:r>
            <a:endParaRPr lang="de-DE" sz="1600" dirty="0" smtClean="0"/>
          </a:p>
        </p:txBody>
      </p:sp>
      <p:sp>
        <p:nvSpPr>
          <p:cNvPr id="103" name="Textfeld 102"/>
          <p:cNvSpPr txBox="1"/>
          <p:nvPr/>
        </p:nvSpPr>
        <p:spPr>
          <a:xfrm>
            <a:off x="1043608" y="3717032"/>
            <a:ext cx="1604478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Allocation Model</a:t>
            </a:r>
            <a:endParaRPr lang="de-DE" sz="1600" dirty="0" smtClean="0"/>
          </a:p>
        </p:txBody>
      </p:sp>
      <p:sp>
        <p:nvSpPr>
          <p:cNvPr id="108" name="Textfeld 107"/>
          <p:cNvSpPr txBox="1"/>
          <p:nvPr/>
        </p:nvSpPr>
        <p:spPr>
          <a:xfrm>
            <a:off x="971600" y="2564904"/>
            <a:ext cx="1563248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Assembly Model</a:t>
            </a:r>
            <a:endParaRPr lang="de-DE" sz="1600" dirty="0" smtClean="0"/>
          </a:p>
        </p:txBody>
      </p:sp>
      <p:sp>
        <p:nvSpPr>
          <p:cNvPr id="115" name="Textfeld 114"/>
          <p:cNvSpPr txBox="1"/>
          <p:nvPr/>
        </p:nvSpPr>
        <p:spPr>
          <a:xfrm>
            <a:off x="899592" y="1412776"/>
            <a:ext cx="1667701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Repository Model</a:t>
            </a:r>
            <a:endParaRPr lang="de-DE" sz="1600" dirty="0" smtClean="0"/>
          </a:p>
        </p:txBody>
      </p:sp>
      <p:sp>
        <p:nvSpPr>
          <p:cNvPr id="123" name="Textfeld 122"/>
          <p:cNvSpPr txBox="1"/>
          <p:nvPr/>
        </p:nvSpPr>
        <p:spPr>
          <a:xfrm>
            <a:off x="467544" y="5661248"/>
            <a:ext cx="73129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100" smtClean="0"/>
              <a:t>&lt;&lt;User&gt;&gt;</a:t>
            </a:r>
            <a:endParaRPr lang="de-DE" sz="1100" dirty="0" smtClean="0"/>
          </a:p>
        </p:txBody>
      </p:sp>
      <p:sp>
        <p:nvSpPr>
          <p:cNvPr id="124" name="Ellipse 123"/>
          <p:cNvSpPr/>
          <p:nvPr/>
        </p:nvSpPr>
        <p:spPr>
          <a:xfrm>
            <a:off x="1979712" y="5229200"/>
            <a:ext cx="79208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5" name="Gerade Verbindung mit Pfeil 124"/>
          <p:cNvCxnSpPr>
            <a:endCxn id="124" idx="2"/>
          </p:cNvCxnSpPr>
          <p:nvPr/>
        </p:nvCxnSpPr>
        <p:spPr>
          <a:xfrm flipV="1">
            <a:off x="969318" y="5445224"/>
            <a:ext cx="1010394" cy="248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Pfeil nach rechts 98"/>
          <p:cNvSpPr/>
          <p:nvPr/>
        </p:nvSpPr>
        <p:spPr>
          <a:xfrm rot="2194950">
            <a:off x="3035136" y="2184926"/>
            <a:ext cx="1710827" cy="165873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0" name="Pfeil nach rechts 99"/>
          <p:cNvSpPr/>
          <p:nvPr/>
        </p:nvSpPr>
        <p:spPr>
          <a:xfrm rot="1617409">
            <a:off x="3201594" y="2970811"/>
            <a:ext cx="1024432" cy="183483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2" name="Pfeil nach rechts 101"/>
          <p:cNvSpPr/>
          <p:nvPr/>
        </p:nvSpPr>
        <p:spPr>
          <a:xfrm rot="19134583">
            <a:off x="2985087" y="4682996"/>
            <a:ext cx="1710827" cy="165873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4" name="Pfeil nach rechts 103"/>
          <p:cNvSpPr/>
          <p:nvPr/>
        </p:nvSpPr>
        <p:spPr>
          <a:xfrm rot="19481145">
            <a:off x="3234637" y="3924235"/>
            <a:ext cx="1024432" cy="183483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05" name="Picture 2" descr="D:\SHK\Palladio Days\Bilder\javae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312" y="2708920"/>
            <a:ext cx="1296144" cy="866111"/>
          </a:xfrm>
          <a:prstGeom prst="rect">
            <a:avLst/>
          </a:prstGeom>
          <a:noFill/>
        </p:spPr>
      </p:pic>
      <p:pic>
        <p:nvPicPr>
          <p:cNvPr id="44" name="Picture 2" descr="D:\SHK\Palladio Days\Bilder\MC90044131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1340768"/>
            <a:ext cx="507504" cy="50750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hteck 127"/>
          <p:cNvSpPr/>
          <p:nvPr/>
        </p:nvSpPr>
        <p:spPr>
          <a:xfrm>
            <a:off x="395536" y="2636912"/>
            <a:ext cx="3528392" cy="136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Mapping: Assembly Model</a:t>
            </a:r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F644-EC75-4409-AFA1-5F3E7430E51B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14</a:t>
            </a:fld>
            <a:endParaRPr lang="sl-SI" dirty="0"/>
          </a:p>
        </p:txBody>
      </p:sp>
      <p:grpSp>
        <p:nvGrpSpPr>
          <p:cNvPr id="12" name="Gruppieren 144"/>
          <p:cNvGrpSpPr/>
          <p:nvPr/>
        </p:nvGrpSpPr>
        <p:grpSpPr>
          <a:xfrm>
            <a:off x="4644008" y="4149080"/>
            <a:ext cx="2702072" cy="1728192"/>
            <a:chOff x="4211960" y="1052736"/>
            <a:chExt cx="2702072" cy="1728192"/>
          </a:xfrm>
        </p:grpSpPr>
        <p:grpSp>
          <p:nvGrpSpPr>
            <p:cNvPr id="13" name="Gruppieren 113"/>
            <p:cNvGrpSpPr/>
            <p:nvPr/>
          </p:nvGrpSpPr>
          <p:grpSpPr>
            <a:xfrm>
              <a:off x="4716016" y="1340768"/>
              <a:ext cx="1656184" cy="1152128"/>
              <a:chOff x="4716016" y="1340768"/>
              <a:chExt cx="1656184" cy="1152128"/>
            </a:xfrm>
          </p:grpSpPr>
          <p:sp>
            <p:nvSpPr>
              <p:cNvPr id="61" name="Rechteck 60"/>
              <p:cNvSpPr/>
              <p:nvPr/>
            </p:nvSpPr>
            <p:spPr>
              <a:xfrm>
                <a:off x="4716016" y="1340768"/>
                <a:ext cx="1656184" cy="1152128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6" name="Freeform 180"/>
              <p:cNvSpPr>
                <a:spLocks noEditPoints="1"/>
              </p:cNvSpPr>
              <p:nvPr/>
            </p:nvSpPr>
            <p:spPr bwMode="auto">
              <a:xfrm>
                <a:off x="6084168" y="1484784"/>
                <a:ext cx="184150" cy="153988"/>
              </a:xfrm>
              <a:custGeom>
                <a:avLst/>
                <a:gdLst/>
                <a:ahLst/>
                <a:cxnLst>
                  <a:cxn ang="0">
                    <a:pos x="19" y="97"/>
                  </a:cxn>
                  <a:cxn ang="0">
                    <a:pos x="116" y="97"/>
                  </a:cxn>
                  <a:cxn ang="0">
                    <a:pos x="116" y="0"/>
                  </a:cxn>
                  <a:cxn ang="0">
                    <a:pos x="19" y="0"/>
                  </a:cxn>
                  <a:cxn ang="0">
                    <a:pos x="19" y="20"/>
                  </a:cxn>
                  <a:cxn ang="0">
                    <a:pos x="39" y="20"/>
                  </a:cxn>
                  <a:cxn ang="0">
                    <a:pos x="39" y="39"/>
                  </a:cxn>
                  <a:cxn ang="0">
                    <a:pos x="19" y="39"/>
                  </a:cxn>
                  <a:cxn ang="0">
                    <a:pos x="19" y="59"/>
                  </a:cxn>
                  <a:cxn ang="0">
                    <a:pos x="39" y="59"/>
                  </a:cxn>
                  <a:cxn ang="0">
                    <a:pos x="39" y="78"/>
                  </a:cxn>
                  <a:cxn ang="0">
                    <a:pos x="19" y="78"/>
                  </a:cxn>
                  <a:cxn ang="0">
                    <a:pos x="19" y="97"/>
                  </a:cxn>
                  <a:cxn ang="0">
                    <a:pos x="0" y="78"/>
                  </a:cxn>
                  <a:cxn ang="0">
                    <a:pos x="39" y="78"/>
                  </a:cxn>
                  <a:cxn ang="0">
                    <a:pos x="39" y="59"/>
                  </a:cxn>
                  <a:cxn ang="0">
                    <a:pos x="0" y="59"/>
                  </a:cxn>
                  <a:cxn ang="0">
                    <a:pos x="0" y="78"/>
                  </a:cxn>
                  <a:cxn ang="0">
                    <a:pos x="0" y="39"/>
                  </a:cxn>
                  <a:cxn ang="0">
                    <a:pos x="39" y="39"/>
                  </a:cxn>
                  <a:cxn ang="0">
                    <a:pos x="39" y="20"/>
                  </a:cxn>
                  <a:cxn ang="0">
                    <a:pos x="0" y="20"/>
                  </a:cxn>
                  <a:cxn ang="0">
                    <a:pos x="0" y="39"/>
                  </a:cxn>
                </a:cxnLst>
                <a:rect l="0" t="0" r="r" b="b"/>
                <a:pathLst>
                  <a:path w="116" h="97">
                    <a:moveTo>
                      <a:pt x="19" y="97"/>
                    </a:moveTo>
                    <a:lnTo>
                      <a:pt x="116" y="97"/>
                    </a:lnTo>
                    <a:lnTo>
                      <a:pt x="116" y="0"/>
                    </a:lnTo>
                    <a:lnTo>
                      <a:pt x="19" y="0"/>
                    </a:lnTo>
                    <a:lnTo>
                      <a:pt x="19" y="20"/>
                    </a:lnTo>
                    <a:lnTo>
                      <a:pt x="39" y="20"/>
                    </a:lnTo>
                    <a:lnTo>
                      <a:pt x="39" y="39"/>
                    </a:lnTo>
                    <a:lnTo>
                      <a:pt x="19" y="39"/>
                    </a:lnTo>
                    <a:lnTo>
                      <a:pt x="19" y="59"/>
                    </a:lnTo>
                    <a:lnTo>
                      <a:pt x="39" y="59"/>
                    </a:lnTo>
                    <a:lnTo>
                      <a:pt x="39" y="78"/>
                    </a:lnTo>
                    <a:lnTo>
                      <a:pt x="19" y="78"/>
                    </a:lnTo>
                    <a:lnTo>
                      <a:pt x="19" y="97"/>
                    </a:lnTo>
                    <a:close/>
                    <a:moveTo>
                      <a:pt x="0" y="78"/>
                    </a:moveTo>
                    <a:lnTo>
                      <a:pt x="39" y="78"/>
                    </a:lnTo>
                    <a:lnTo>
                      <a:pt x="39" y="59"/>
                    </a:lnTo>
                    <a:lnTo>
                      <a:pt x="0" y="59"/>
                    </a:lnTo>
                    <a:lnTo>
                      <a:pt x="0" y="78"/>
                    </a:lnTo>
                    <a:close/>
                    <a:moveTo>
                      <a:pt x="0" y="39"/>
                    </a:moveTo>
                    <a:lnTo>
                      <a:pt x="39" y="39"/>
                    </a:lnTo>
                    <a:lnTo>
                      <a:pt x="39" y="20"/>
                    </a:lnTo>
                    <a:lnTo>
                      <a:pt x="0" y="20"/>
                    </a:lnTo>
                    <a:lnTo>
                      <a:pt x="0" y="39"/>
                    </a:lnTo>
                    <a:close/>
                  </a:path>
                </a:pathLst>
              </a:custGeom>
              <a:ln w="317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" name="Textfeld 77"/>
              <p:cNvSpPr txBox="1"/>
              <p:nvPr/>
            </p:nvSpPr>
            <p:spPr>
              <a:xfrm>
                <a:off x="4932040" y="1340768"/>
                <a:ext cx="1037463" cy="52322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400" smtClean="0"/>
                  <a:t>Alice </a:t>
                </a:r>
              </a:p>
              <a:p>
                <a:pPr algn="ctr"/>
                <a:r>
                  <a:rPr lang="de-DE" sz="1400" smtClean="0"/>
                  <a:t>EJB Module</a:t>
                </a:r>
                <a:endParaRPr lang="de-DE" sz="1400" dirty="0" smtClean="0"/>
              </a:p>
            </p:txBody>
          </p:sp>
        </p:grpSp>
        <p:grpSp>
          <p:nvGrpSpPr>
            <p:cNvPr id="14" name="Gruppieren 114"/>
            <p:cNvGrpSpPr/>
            <p:nvPr/>
          </p:nvGrpSpPr>
          <p:grpSpPr>
            <a:xfrm>
              <a:off x="4427984" y="1052736"/>
              <a:ext cx="2232248" cy="1728192"/>
              <a:chOff x="4283968" y="1052736"/>
              <a:chExt cx="2232248" cy="1728192"/>
            </a:xfrm>
          </p:grpSpPr>
          <p:sp>
            <p:nvSpPr>
              <p:cNvPr id="97" name="Rechteck 96"/>
              <p:cNvSpPr/>
              <p:nvPr/>
            </p:nvSpPr>
            <p:spPr>
              <a:xfrm>
                <a:off x="4283968" y="1052736"/>
                <a:ext cx="2232248" cy="1728192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0" name="Textfeld 99"/>
              <p:cNvSpPr txBox="1"/>
              <p:nvPr/>
            </p:nvSpPr>
            <p:spPr>
              <a:xfrm>
                <a:off x="4788024" y="1052736"/>
                <a:ext cx="1420838" cy="307777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de-DE" sz="1400" smtClean="0"/>
                  <a:t>Alice Ear Module</a:t>
                </a:r>
                <a:endParaRPr lang="de-DE" sz="1400" dirty="0" smtClean="0"/>
              </a:p>
            </p:txBody>
          </p:sp>
          <p:sp>
            <p:nvSpPr>
              <p:cNvPr id="104" name="Freeform 180"/>
              <p:cNvSpPr>
                <a:spLocks noEditPoints="1"/>
              </p:cNvSpPr>
              <p:nvPr/>
            </p:nvSpPr>
            <p:spPr bwMode="auto">
              <a:xfrm>
                <a:off x="6228184" y="1124744"/>
                <a:ext cx="184150" cy="153988"/>
              </a:xfrm>
              <a:custGeom>
                <a:avLst/>
                <a:gdLst/>
                <a:ahLst/>
                <a:cxnLst>
                  <a:cxn ang="0">
                    <a:pos x="19" y="97"/>
                  </a:cxn>
                  <a:cxn ang="0">
                    <a:pos x="116" y="97"/>
                  </a:cxn>
                  <a:cxn ang="0">
                    <a:pos x="116" y="0"/>
                  </a:cxn>
                  <a:cxn ang="0">
                    <a:pos x="19" y="0"/>
                  </a:cxn>
                  <a:cxn ang="0">
                    <a:pos x="19" y="20"/>
                  </a:cxn>
                  <a:cxn ang="0">
                    <a:pos x="39" y="20"/>
                  </a:cxn>
                  <a:cxn ang="0">
                    <a:pos x="39" y="39"/>
                  </a:cxn>
                  <a:cxn ang="0">
                    <a:pos x="19" y="39"/>
                  </a:cxn>
                  <a:cxn ang="0">
                    <a:pos x="19" y="59"/>
                  </a:cxn>
                  <a:cxn ang="0">
                    <a:pos x="39" y="59"/>
                  </a:cxn>
                  <a:cxn ang="0">
                    <a:pos x="39" y="78"/>
                  </a:cxn>
                  <a:cxn ang="0">
                    <a:pos x="19" y="78"/>
                  </a:cxn>
                  <a:cxn ang="0">
                    <a:pos x="19" y="97"/>
                  </a:cxn>
                  <a:cxn ang="0">
                    <a:pos x="0" y="78"/>
                  </a:cxn>
                  <a:cxn ang="0">
                    <a:pos x="39" y="78"/>
                  </a:cxn>
                  <a:cxn ang="0">
                    <a:pos x="39" y="59"/>
                  </a:cxn>
                  <a:cxn ang="0">
                    <a:pos x="0" y="59"/>
                  </a:cxn>
                  <a:cxn ang="0">
                    <a:pos x="0" y="78"/>
                  </a:cxn>
                  <a:cxn ang="0">
                    <a:pos x="0" y="39"/>
                  </a:cxn>
                  <a:cxn ang="0">
                    <a:pos x="39" y="39"/>
                  </a:cxn>
                  <a:cxn ang="0">
                    <a:pos x="39" y="20"/>
                  </a:cxn>
                  <a:cxn ang="0">
                    <a:pos x="0" y="20"/>
                  </a:cxn>
                  <a:cxn ang="0">
                    <a:pos x="0" y="39"/>
                  </a:cxn>
                </a:cxnLst>
                <a:rect l="0" t="0" r="r" b="b"/>
                <a:pathLst>
                  <a:path w="116" h="97">
                    <a:moveTo>
                      <a:pt x="19" y="97"/>
                    </a:moveTo>
                    <a:lnTo>
                      <a:pt x="116" y="97"/>
                    </a:lnTo>
                    <a:lnTo>
                      <a:pt x="116" y="0"/>
                    </a:lnTo>
                    <a:lnTo>
                      <a:pt x="19" y="0"/>
                    </a:lnTo>
                    <a:lnTo>
                      <a:pt x="19" y="20"/>
                    </a:lnTo>
                    <a:lnTo>
                      <a:pt x="39" y="20"/>
                    </a:lnTo>
                    <a:lnTo>
                      <a:pt x="39" y="39"/>
                    </a:lnTo>
                    <a:lnTo>
                      <a:pt x="19" y="39"/>
                    </a:lnTo>
                    <a:lnTo>
                      <a:pt x="19" y="59"/>
                    </a:lnTo>
                    <a:lnTo>
                      <a:pt x="39" y="59"/>
                    </a:lnTo>
                    <a:lnTo>
                      <a:pt x="39" y="78"/>
                    </a:lnTo>
                    <a:lnTo>
                      <a:pt x="19" y="78"/>
                    </a:lnTo>
                    <a:lnTo>
                      <a:pt x="19" y="97"/>
                    </a:lnTo>
                    <a:close/>
                    <a:moveTo>
                      <a:pt x="0" y="78"/>
                    </a:moveTo>
                    <a:lnTo>
                      <a:pt x="39" y="78"/>
                    </a:lnTo>
                    <a:lnTo>
                      <a:pt x="39" y="59"/>
                    </a:lnTo>
                    <a:lnTo>
                      <a:pt x="0" y="59"/>
                    </a:lnTo>
                    <a:lnTo>
                      <a:pt x="0" y="78"/>
                    </a:lnTo>
                    <a:close/>
                    <a:moveTo>
                      <a:pt x="0" y="39"/>
                    </a:moveTo>
                    <a:lnTo>
                      <a:pt x="39" y="39"/>
                    </a:lnTo>
                    <a:lnTo>
                      <a:pt x="39" y="20"/>
                    </a:lnTo>
                    <a:lnTo>
                      <a:pt x="0" y="20"/>
                    </a:lnTo>
                    <a:lnTo>
                      <a:pt x="0" y="39"/>
                    </a:lnTo>
                    <a:close/>
                  </a:path>
                </a:pathLst>
              </a:custGeom>
              <a:ln w="317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117" name="Grafik 116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13614" y="1844824"/>
              <a:ext cx="227488" cy="144016"/>
            </a:xfrm>
            <a:prstGeom prst="rect">
              <a:avLst/>
            </a:prstGeom>
          </p:spPr>
        </p:pic>
        <p:pic>
          <p:nvPicPr>
            <p:cNvPr id="118" name="Grafik 1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200" y="1916832"/>
              <a:ext cx="178181" cy="169672"/>
            </a:xfrm>
            <a:prstGeom prst="rect">
              <a:avLst/>
            </a:prstGeom>
          </p:spPr>
        </p:pic>
        <p:pic>
          <p:nvPicPr>
            <p:cNvPr id="119" name="Grafik 11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11960" y="1844824"/>
              <a:ext cx="241110" cy="152640"/>
            </a:xfrm>
            <a:prstGeom prst="rect">
              <a:avLst/>
            </a:prstGeom>
          </p:spPr>
        </p:pic>
        <p:pic>
          <p:nvPicPr>
            <p:cNvPr id="120" name="Grafik 119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60232" y="1844824"/>
              <a:ext cx="253800" cy="241680"/>
            </a:xfrm>
            <a:prstGeom prst="rect">
              <a:avLst/>
            </a:prstGeom>
          </p:spPr>
        </p:pic>
        <p:cxnSp>
          <p:nvCxnSpPr>
            <p:cNvPr id="122" name="Gerade Verbindung mit Pfeil 121"/>
            <p:cNvCxnSpPr>
              <a:stCxn id="119" idx="3"/>
              <a:endCxn id="119" idx="3"/>
            </p:cNvCxnSpPr>
            <p:nvPr/>
          </p:nvCxnSpPr>
          <p:spPr>
            <a:xfrm>
              <a:off x="4453070" y="1921144"/>
              <a:ext cx="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rade Verbindung mit Pfeil 123"/>
            <p:cNvCxnSpPr>
              <a:stCxn id="119" idx="3"/>
              <a:endCxn id="117" idx="1"/>
            </p:cNvCxnSpPr>
            <p:nvPr/>
          </p:nvCxnSpPr>
          <p:spPr>
            <a:xfrm flipV="1">
              <a:off x="4453070" y="1916832"/>
              <a:ext cx="60544" cy="4312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Gerade Verbindung mit Pfeil 130"/>
            <p:cNvCxnSpPr>
              <a:stCxn id="118" idx="3"/>
              <a:endCxn id="120" idx="1"/>
            </p:cNvCxnSpPr>
            <p:nvPr/>
          </p:nvCxnSpPr>
          <p:spPr>
            <a:xfrm flipV="1">
              <a:off x="6550381" y="1965664"/>
              <a:ext cx="109851" cy="36004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151"/>
          <p:cNvGrpSpPr/>
          <p:nvPr/>
        </p:nvGrpSpPr>
        <p:grpSpPr>
          <a:xfrm>
            <a:off x="6228184" y="1700808"/>
            <a:ext cx="2520280" cy="1728192"/>
            <a:chOff x="6516216" y="1484784"/>
            <a:chExt cx="2520280" cy="1728192"/>
          </a:xfrm>
        </p:grpSpPr>
        <p:grpSp>
          <p:nvGrpSpPr>
            <p:cNvPr id="16" name="Gruppieren 148"/>
            <p:cNvGrpSpPr/>
            <p:nvPr/>
          </p:nvGrpSpPr>
          <p:grpSpPr>
            <a:xfrm>
              <a:off x="6516216" y="1484784"/>
              <a:ext cx="2520280" cy="1728192"/>
              <a:chOff x="6516216" y="1484784"/>
              <a:chExt cx="2520280" cy="1728192"/>
            </a:xfrm>
          </p:grpSpPr>
          <p:grpSp>
            <p:nvGrpSpPr>
              <p:cNvPr id="17" name="Gruppieren 147"/>
              <p:cNvGrpSpPr/>
              <p:nvPr/>
            </p:nvGrpSpPr>
            <p:grpSpPr>
              <a:xfrm>
                <a:off x="6732240" y="1484784"/>
                <a:ext cx="2304256" cy="1728192"/>
                <a:chOff x="6732240" y="1484784"/>
                <a:chExt cx="2304256" cy="1728192"/>
              </a:xfrm>
            </p:grpSpPr>
            <p:sp>
              <p:nvSpPr>
                <p:cNvPr id="96" name="Rechteck 95"/>
                <p:cNvSpPr/>
                <p:nvPr/>
              </p:nvSpPr>
              <p:spPr>
                <a:xfrm>
                  <a:off x="6732240" y="1484784"/>
                  <a:ext cx="2304256" cy="1728192"/>
                </a:xfrm>
                <a:prstGeom prst="rect">
                  <a:avLst/>
                </a:prstGeom>
                <a:solidFill>
                  <a:schemeClr val="lt1">
                    <a:alpha val="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18" name="Gruppieren 112"/>
                <p:cNvGrpSpPr/>
                <p:nvPr/>
              </p:nvGrpSpPr>
              <p:grpSpPr>
                <a:xfrm>
                  <a:off x="7092280" y="1772816"/>
                  <a:ext cx="1728192" cy="1152128"/>
                  <a:chOff x="7236296" y="1772816"/>
                  <a:chExt cx="1728192" cy="1152128"/>
                </a:xfrm>
              </p:grpSpPr>
              <p:sp>
                <p:nvSpPr>
                  <p:cNvPr id="63" name="Rechteck 62"/>
                  <p:cNvSpPr/>
                  <p:nvPr/>
                </p:nvSpPr>
                <p:spPr>
                  <a:xfrm>
                    <a:off x="7236296" y="1772816"/>
                    <a:ext cx="1728192" cy="1152128"/>
                  </a:xfrm>
                  <a:prstGeom prst="rect">
                    <a:avLst/>
                  </a:prstGeom>
                  <a:solidFill>
                    <a:schemeClr val="lt1">
                      <a:alpha val="0"/>
                    </a:schemeClr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67" name="Freeform 180"/>
                  <p:cNvSpPr>
                    <a:spLocks noEditPoints="1"/>
                  </p:cNvSpPr>
                  <p:nvPr/>
                </p:nvSpPr>
                <p:spPr bwMode="auto">
                  <a:xfrm>
                    <a:off x="8676456" y="1916832"/>
                    <a:ext cx="184150" cy="153988"/>
                  </a:xfrm>
                  <a:custGeom>
                    <a:avLst/>
                    <a:gdLst/>
                    <a:ahLst/>
                    <a:cxnLst>
                      <a:cxn ang="0">
                        <a:pos x="19" y="97"/>
                      </a:cxn>
                      <a:cxn ang="0">
                        <a:pos x="116" y="97"/>
                      </a:cxn>
                      <a:cxn ang="0">
                        <a:pos x="116" y="0"/>
                      </a:cxn>
                      <a:cxn ang="0">
                        <a:pos x="19" y="0"/>
                      </a:cxn>
                      <a:cxn ang="0">
                        <a:pos x="19" y="20"/>
                      </a:cxn>
                      <a:cxn ang="0">
                        <a:pos x="39" y="20"/>
                      </a:cxn>
                      <a:cxn ang="0">
                        <a:pos x="39" y="39"/>
                      </a:cxn>
                      <a:cxn ang="0">
                        <a:pos x="19" y="39"/>
                      </a:cxn>
                      <a:cxn ang="0">
                        <a:pos x="19" y="59"/>
                      </a:cxn>
                      <a:cxn ang="0">
                        <a:pos x="39" y="59"/>
                      </a:cxn>
                      <a:cxn ang="0">
                        <a:pos x="39" y="78"/>
                      </a:cxn>
                      <a:cxn ang="0">
                        <a:pos x="19" y="78"/>
                      </a:cxn>
                      <a:cxn ang="0">
                        <a:pos x="19" y="97"/>
                      </a:cxn>
                      <a:cxn ang="0">
                        <a:pos x="0" y="78"/>
                      </a:cxn>
                      <a:cxn ang="0">
                        <a:pos x="39" y="78"/>
                      </a:cxn>
                      <a:cxn ang="0">
                        <a:pos x="39" y="59"/>
                      </a:cxn>
                      <a:cxn ang="0">
                        <a:pos x="0" y="59"/>
                      </a:cxn>
                      <a:cxn ang="0">
                        <a:pos x="0" y="78"/>
                      </a:cxn>
                      <a:cxn ang="0">
                        <a:pos x="0" y="39"/>
                      </a:cxn>
                      <a:cxn ang="0">
                        <a:pos x="39" y="39"/>
                      </a:cxn>
                      <a:cxn ang="0">
                        <a:pos x="39" y="20"/>
                      </a:cxn>
                      <a:cxn ang="0">
                        <a:pos x="0" y="20"/>
                      </a:cxn>
                      <a:cxn ang="0">
                        <a:pos x="0" y="39"/>
                      </a:cxn>
                    </a:cxnLst>
                    <a:rect l="0" t="0" r="r" b="b"/>
                    <a:pathLst>
                      <a:path w="116" h="97">
                        <a:moveTo>
                          <a:pt x="19" y="97"/>
                        </a:moveTo>
                        <a:lnTo>
                          <a:pt x="116" y="97"/>
                        </a:lnTo>
                        <a:lnTo>
                          <a:pt x="116" y="0"/>
                        </a:lnTo>
                        <a:lnTo>
                          <a:pt x="19" y="0"/>
                        </a:lnTo>
                        <a:lnTo>
                          <a:pt x="19" y="20"/>
                        </a:lnTo>
                        <a:lnTo>
                          <a:pt x="39" y="20"/>
                        </a:lnTo>
                        <a:lnTo>
                          <a:pt x="39" y="39"/>
                        </a:lnTo>
                        <a:lnTo>
                          <a:pt x="19" y="39"/>
                        </a:lnTo>
                        <a:lnTo>
                          <a:pt x="19" y="59"/>
                        </a:lnTo>
                        <a:lnTo>
                          <a:pt x="39" y="59"/>
                        </a:lnTo>
                        <a:lnTo>
                          <a:pt x="39" y="78"/>
                        </a:lnTo>
                        <a:lnTo>
                          <a:pt x="19" y="78"/>
                        </a:lnTo>
                        <a:lnTo>
                          <a:pt x="19" y="97"/>
                        </a:lnTo>
                        <a:close/>
                        <a:moveTo>
                          <a:pt x="0" y="78"/>
                        </a:moveTo>
                        <a:lnTo>
                          <a:pt x="39" y="78"/>
                        </a:lnTo>
                        <a:lnTo>
                          <a:pt x="39" y="59"/>
                        </a:lnTo>
                        <a:lnTo>
                          <a:pt x="0" y="59"/>
                        </a:lnTo>
                        <a:lnTo>
                          <a:pt x="0" y="78"/>
                        </a:lnTo>
                        <a:close/>
                        <a:moveTo>
                          <a:pt x="0" y="39"/>
                        </a:moveTo>
                        <a:lnTo>
                          <a:pt x="39" y="39"/>
                        </a:lnTo>
                        <a:lnTo>
                          <a:pt x="39" y="20"/>
                        </a:lnTo>
                        <a:lnTo>
                          <a:pt x="0" y="20"/>
                        </a:lnTo>
                        <a:lnTo>
                          <a:pt x="0" y="39"/>
                        </a:lnTo>
                        <a:close/>
                      </a:path>
                    </a:pathLst>
                  </a:custGeom>
                  <a:ln w="3175"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80" name="Textfeld 79"/>
                  <p:cNvSpPr txBox="1"/>
                  <p:nvPr/>
                </p:nvSpPr>
                <p:spPr>
                  <a:xfrm>
                    <a:off x="7596336" y="1772816"/>
                    <a:ext cx="1037463" cy="523220"/>
                  </a:xfrm>
                  <a:prstGeom prst="rect">
                    <a:avLst/>
                  </a:prstGeom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de-DE" sz="1400" smtClean="0"/>
                      <a:t>Bob</a:t>
                    </a:r>
                  </a:p>
                  <a:p>
                    <a:pPr algn="ctr"/>
                    <a:r>
                      <a:rPr lang="de-DE" sz="1400" smtClean="0"/>
                      <a:t>EJB Module</a:t>
                    </a:r>
                    <a:endParaRPr lang="de-DE" sz="1400" dirty="0" smtClean="0"/>
                  </a:p>
                </p:txBody>
              </p:sp>
            </p:grpSp>
            <p:sp>
              <p:nvSpPr>
                <p:cNvPr id="101" name="Textfeld 100"/>
                <p:cNvSpPr txBox="1"/>
                <p:nvPr/>
              </p:nvSpPr>
              <p:spPr>
                <a:xfrm>
                  <a:off x="7380312" y="1484784"/>
                  <a:ext cx="1355115" cy="307777"/>
                </a:xfrm>
                <a:prstGeom prst="rect">
                  <a:avLst/>
                </a:prstGeom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400" smtClean="0"/>
                    <a:t>Bob Ear Module</a:t>
                  </a:r>
                  <a:endParaRPr lang="de-DE" sz="1400" dirty="0" smtClean="0"/>
                </a:p>
              </p:txBody>
            </p:sp>
            <p:sp>
              <p:nvSpPr>
                <p:cNvPr id="105" name="Freeform 180"/>
                <p:cNvSpPr>
                  <a:spLocks noEditPoints="1"/>
                </p:cNvSpPr>
                <p:nvPr/>
              </p:nvSpPr>
              <p:spPr bwMode="auto">
                <a:xfrm>
                  <a:off x="8748464" y="1556792"/>
                  <a:ext cx="184150" cy="153988"/>
                </a:xfrm>
                <a:custGeom>
                  <a:avLst/>
                  <a:gdLst/>
                  <a:ahLst/>
                  <a:cxnLst>
                    <a:cxn ang="0">
                      <a:pos x="19" y="97"/>
                    </a:cxn>
                    <a:cxn ang="0">
                      <a:pos x="116" y="97"/>
                    </a:cxn>
                    <a:cxn ang="0">
                      <a:pos x="116" y="0"/>
                    </a:cxn>
                    <a:cxn ang="0">
                      <a:pos x="19" y="0"/>
                    </a:cxn>
                    <a:cxn ang="0">
                      <a:pos x="19" y="20"/>
                    </a:cxn>
                    <a:cxn ang="0">
                      <a:pos x="39" y="20"/>
                    </a:cxn>
                    <a:cxn ang="0">
                      <a:pos x="39" y="39"/>
                    </a:cxn>
                    <a:cxn ang="0">
                      <a:pos x="19" y="39"/>
                    </a:cxn>
                    <a:cxn ang="0">
                      <a:pos x="19" y="59"/>
                    </a:cxn>
                    <a:cxn ang="0">
                      <a:pos x="39" y="59"/>
                    </a:cxn>
                    <a:cxn ang="0">
                      <a:pos x="39" y="78"/>
                    </a:cxn>
                    <a:cxn ang="0">
                      <a:pos x="19" y="78"/>
                    </a:cxn>
                    <a:cxn ang="0">
                      <a:pos x="19" y="97"/>
                    </a:cxn>
                    <a:cxn ang="0">
                      <a:pos x="0" y="78"/>
                    </a:cxn>
                    <a:cxn ang="0">
                      <a:pos x="39" y="78"/>
                    </a:cxn>
                    <a:cxn ang="0">
                      <a:pos x="39" y="59"/>
                    </a:cxn>
                    <a:cxn ang="0">
                      <a:pos x="0" y="59"/>
                    </a:cxn>
                    <a:cxn ang="0">
                      <a:pos x="0" y="78"/>
                    </a:cxn>
                    <a:cxn ang="0">
                      <a:pos x="0" y="39"/>
                    </a:cxn>
                    <a:cxn ang="0">
                      <a:pos x="39" y="39"/>
                    </a:cxn>
                    <a:cxn ang="0">
                      <a:pos x="39" y="20"/>
                    </a:cxn>
                    <a:cxn ang="0">
                      <a:pos x="0" y="20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16" h="97">
                      <a:moveTo>
                        <a:pt x="19" y="97"/>
                      </a:moveTo>
                      <a:lnTo>
                        <a:pt x="116" y="97"/>
                      </a:lnTo>
                      <a:lnTo>
                        <a:pt x="116" y="0"/>
                      </a:lnTo>
                      <a:lnTo>
                        <a:pt x="19" y="0"/>
                      </a:lnTo>
                      <a:lnTo>
                        <a:pt x="19" y="20"/>
                      </a:lnTo>
                      <a:lnTo>
                        <a:pt x="39" y="20"/>
                      </a:lnTo>
                      <a:lnTo>
                        <a:pt x="39" y="39"/>
                      </a:lnTo>
                      <a:lnTo>
                        <a:pt x="19" y="39"/>
                      </a:lnTo>
                      <a:lnTo>
                        <a:pt x="19" y="59"/>
                      </a:lnTo>
                      <a:lnTo>
                        <a:pt x="39" y="59"/>
                      </a:lnTo>
                      <a:lnTo>
                        <a:pt x="39" y="78"/>
                      </a:lnTo>
                      <a:lnTo>
                        <a:pt x="19" y="78"/>
                      </a:lnTo>
                      <a:lnTo>
                        <a:pt x="19" y="97"/>
                      </a:lnTo>
                      <a:close/>
                      <a:moveTo>
                        <a:pt x="0" y="78"/>
                      </a:moveTo>
                      <a:lnTo>
                        <a:pt x="39" y="78"/>
                      </a:lnTo>
                      <a:lnTo>
                        <a:pt x="39" y="59"/>
                      </a:lnTo>
                      <a:lnTo>
                        <a:pt x="0" y="59"/>
                      </a:lnTo>
                      <a:lnTo>
                        <a:pt x="0" y="78"/>
                      </a:lnTo>
                      <a:close/>
                      <a:moveTo>
                        <a:pt x="0" y="39"/>
                      </a:moveTo>
                      <a:lnTo>
                        <a:pt x="39" y="39"/>
                      </a:lnTo>
                      <a:lnTo>
                        <a:pt x="3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ln w="3175">
                  <a:headEnd/>
                  <a:tailEnd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pic>
              <p:nvPicPr>
                <p:cNvPr id="146" name="Grafik 145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6876256" y="2276872"/>
                  <a:ext cx="241110" cy="152640"/>
                </a:xfrm>
                <a:prstGeom prst="rect">
                  <a:avLst/>
                </a:prstGeom>
              </p:spPr>
            </p:pic>
          </p:grpSp>
          <p:pic>
            <p:nvPicPr>
              <p:cNvPr id="147" name="Grafik 146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516216" y="2276872"/>
                <a:ext cx="241110" cy="152640"/>
              </a:xfrm>
              <a:prstGeom prst="rect">
                <a:avLst/>
              </a:prstGeom>
            </p:spPr>
          </p:pic>
        </p:grpSp>
        <p:cxnSp>
          <p:nvCxnSpPr>
            <p:cNvPr id="151" name="Gerade Verbindung mit Pfeil 150"/>
            <p:cNvCxnSpPr>
              <a:stCxn id="147" idx="3"/>
              <a:endCxn id="146" idx="1"/>
            </p:cNvCxnSpPr>
            <p:nvPr/>
          </p:nvCxnSpPr>
          <p:spPr>
            <a:xfrm>
              <a:off x="6757326" y="2353192"/>
              <a:ext cx="11893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uppieren 105"/>
          <p:cNvGrpSpPr/>
          <p:nvPr/>
        </p:nvGrpSpPr>
        <p:grpSpPr>
          <a:xfrm>
            <a:off x="611560" y="2924944"/>
            <a:ext cx="1583678" cy="864096"/>
            <a:chOff x="467544" y="2276872"/>
            <a:chExt cx="1864914" cy="864096"/>
          </a:xfrm>
        </p:grpSpPr>
        <p:grpSp>
          <p:nvGrpSpPr>
            <p:cNvPr id="93" name="Gruppieren 92"/>
            <p:cNvGrpSpPr/>
            <p:nvPr/>
          </p:nvGrpSpPr>
          <p:grpSpPr>
            <a:xfrm>
              <a:off x="683568" y="2276872"/>
              <a:ext cx="1440160" cy="864096"/>
              <a:chOff x="467544" y="3356992"/>
              <a:chExt cx="1440160" cy="864096"/>
            </a:xfrm>
          </p:grpSpPr>
          <p:sp>
            <p:nvSpPr>
              <p:cNvPr id="71" name="Rechteck 70"/>
              <p:cNvSpPr/>
              <p:nvPr/>
            </p:nvSpPr>
            <p:spPr>
              <a:xfrm>
                <a:off x="467544" y="3356992"/>
                <a:ext cx="1440160" cy="86409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 sz="1400" smtClean="0"/>
              </a:p>
              <a:p>
                <a:endParaRPr lang="de-DE" sz="1400"/>
              </a:p>
            </p:txBody>
          </p:sp>
          <p:cxnSp>
            <p:nvCxnSpPr>
              <p:cNvPr id="72" name="Gerade Verbindung 71"/>
              <p:cNvCxnSpPr/>
              <p:nvPr/>
            </p:nvCxnSpPr>
            <p:spPr>
              <a:xfrm>
                <a:off x="467544" y="3717032"/>
                <a:ext cx="144016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6" name="Textfeld 75"/>
              <p:cNvSpPr txBox="1"/>
              <p:nvPr/>
            </p:nvSpPr>
            <p:spPr>
              <a:xfrm>
                <a:off x="899592" y="3356992"/>
                <a:ext cx="585417" cy="338554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de-DE" sz="1600" smtClean="0"/>
                  <a:t>Alice</a:t>
                </a:r>
                <a:endParaRPr lang="de-DE" sz="1600" dirty="0" smtClean="0"/>
              </a:p>
            </p:txBody>
          </p:sp>
          <p:sp>
            <p:nvSpPr>
              <p:cNvPr id="262" name="Freeform 180"/>
              <p:cNvSpPr>
                <a:spLocks noEditPoints="1"/>
              </p:cNvSpPr>
              <p:nvPr/>
            </p:nvSpPr>
            <p:spPr bwMode="auto">
              <a:xfrm>
                <a:off x="755576" y="3429000"/>
                <a:ext cx="184150" cy="153988"/>
              </a:xfrm>
              <a:custGeom>
                <a:avLst/>
                <a:gdLst/>
                <a:ahLst/>
                <a:cxnLst>
                  <a:cxn ang="0">
                    <a:pos x="19" y="97"/>
                  </a:cxn>
                  <a:cxn ang="0">
                    <a:pos x="116" y="97"/>
                  </a:cxn>
                  <a:cxn ang="0">
                    <a:pos x="116" y="0"/>
                  </a:cxn>
                  <a:cxn ang="0">
                    <a:pos x="19" y="0"/>
                  </a:cxn>
                  <a:cxn ang="0">
                    <a:pos x="19" y="20"/>
                  </a:cxn>
                  <a:cxn ang="0">
                    <a:pos x="39" y="20"/>
                  </a:cxn>
                  <a:cxn ang="0">
                    <a:pos x="39" y="39"/>
                  </a:cxn>
                  <a:cxn ang="0">
                    <a:pos x="19" y="39"/>
                  </a:cxn>
                  <a:cxn ang="0">
                    <a:pos x="19" y="59"/>
                  </a:cxn>
                  <a:cxn ang="0">
                    <a:pos x="39" y="59"/>
                  </a:cxn>
                  <a:cxn ang="0">
                    <a:pos x="39" y="78"/>
                  </a:cxn>
                  <a:cxn ang="0">
                    <a:pos x="19" y="78"/>
                  </a:cxn>
                  <a:cxn ang="0">
                    <a:pos x="19" y="97"/>
                  </a:cxn>
                  <a:cxn ang="0">
                    <a:pos x="0" y="78"/>
                  </a:cxn>
                  <a:cxn ang="0">
                    <a:pos x="39" y="78"/>
                  </a:cxn>
                  <a:cxn ang="0">
                    <a:pos x="39" y="59"/>
                  </a:cxn>
                  <a:cxn ang="0">
                    <a:pos x="0" y="59"/>
                  </a:cxn>
                  <a:cxn ang="0">
                    <a:pos x="0" y="78"/>
                  </a:cxn>
                  <a:cxn ang="0">
                    <a:pos x="0" y="39"/>
                  </a:cxn>
                  <a:cxn ang="0">
                    <a:pos x="39" y="39"/>
                  </a:cxn>
                  <a:cxn ang="0">
                    <a:pos x="39" y="20"/>
                  </a:cxn>
                  <a:cxn ang="0">
                    <a:pos x="0" y="20"/>
                  </a:cxn>
                  <a:cxn ang="0">
                    <a:pos x="0" y="39"/>
                  </a:cxn>
                </a:cxnLst>
                <a:rect l="0" t="0" r="r" b="b"/>
                <a:pathLst>
                  <a:path w="116" h="97">
                    <a:moveTo>
                      <a:pt x="19" y="97"/>
                    </a:moveTo>
                    <a:lnTo>
                      <a:pt x="116" y="97"/>
                    </a:lnTo>
                    <a:lnTo>
                      <a:pt x="116" y="0"/>
                    </a:lnTo>
                    <a:lnTo>
                      <a:pt x="19" y="0"/>
                    </a:lnTo>
                    <a:lnTo>
                      <a:pt x="19" y="20"/>
                    </a:lnTo>
                    <a:lnTo>
                      <a:pt x="39" y="20"/>
                    </a:lnTo>
                    <a:lnTo>
                      <a:pt x="39" y="39"/>
                    </a:lnTo>
                    <a:lnTo>
                      <a:pt x="19" y="39"/>
                    </a:lnTo>
                    <a:lnTo>
                      <a:pt x="19" y="59"/>
                    </a:lnTo>
                    <a:lnTo>
                      <a:pt x="39" y="59"/>
                    </a:lnTo>
                    <a:lnTo>
                      <a:pt x="39" y="78"/>
                    </a:lnTo>
                    <a:lnTo>
                      <a:pt x="19" y="78"/>
                    </a:lnTo>
                    <a:lnTo>
                      <a:pt x="19" y="97"/>
                    </a:lnTo>
                    <a:close/>
                    <a:moveTo>
                      <a:pt x="0" y="78"/>
                    </a:moveTo>
                    <a:lnTo>
                      <a:pt x="39" y="78"/>
                    </a:lnTo>
                    <a:lnTo>
                      <a:pt x="39" y="59"/>
                    </a:lnTo>
                    <a:lnTo>
                      <a:pt x="0" y="59"/>
                    </a:lnTo>
                    <a:lnTo>
                      <a:pt x="0" y="78"/>
                    </a:lnTo>
                    <a:close/>
                    <a:moveTo>
                      <a:pt x="0" y="39"/>
                    </a:moveTo>
                    <a:lnTo>
                      <a:pt x="39" y="39"/>
                    </a:lnTo>
                    <a:lnTo>
                      <a:pt x="39" y="20"/>
                    </a:lnTo>
                    <a:lnTo>
                      <a:pt x="0" y="20"/>
                    </a:lnTo>
                    <a:lnTo>
                      <a:pt x="0" y="39"/>
                    </a:lnTo>
                    <a:close/>
                  </a:path>
                </a:pathLst>
              </a:custGeom>
              <a:ln w="317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95" name="Grafik 9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544" y="2636912"/>
              <a:ext cx="241110" cy="152640"/>
            </a:xfrm>
            <a:prstGeom prst="rect">
              <a:avLst/>
            </a:prstGeom>
          </p:spPr>
        </p:pic>
        <p:pic>
          <p:nvPicPr>
            <p:cNvPr id="102" name="Grafik 101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78658" y="2564904"/>
              <a:ext cx="253800" cy="241680"/>
            </a:xfrm>
            <a:prstGeom prst="rect">
              <a:avLst/>
            </a:prstGeom>
          </p:spPr>
        </p:pic>
      </p:grpSp>
      <p:grpSp>
        <p:nvGrpSpPr>
          <p:cNvPr id="107" name="Gruppieren 106"/>
          <p:cNvGrpSpPr/>
          <p:nvPr/>
        </p:nvGrpSpPr>
        <p:grpSpPr>
          <a:xfrm>
            <a:off x="2411760" y="2924944"/>
            <a:ext cx="1368152" cy="864096"/>
            <a:chOff x="2483768" y="2276872"/>
            <a:chExt cx="1656184" cy="864096"/>
          </a:xfrm>
        </p:grpSpPr>
        <p:grpSp>
          <p:nvGrpSpPr>
            <p:cNvPr id="94" name="Gruppieren 93"/>
            <p:cNvGrpSpPr/>
            <p:nvPr/>
          </p:nvGrpSpPr>
          <p:grpSpPr>
            <a:xfrm>
              <a:off x="2699792" y="2276872"/>
              <a:ext cx="1440160" cy="864096"/>
              <a:chOff x="2483768" y="3356992"/>
              <a:chExt cx="1440160" cy="864096"/>
            </a:xfrm>
          </p:grpSpPr>
          <p:sp>
            <p:nvSpPr>
              <p:cNvPr id="73" name="Rechteck 72"/>
              <p:cNvSpPr/>
              <p:nvPr/>
            </p:nvSpPr>
            <p:spPr>
              <a:xfrm>
                <a:off x="2483768" y="3356992"/>
                <a:ext cx="1440160" cy="86409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 sz="1400" smtClean="0"/>
              </a:p>
            </p:txBody>
          </p:sp>
          <p:cxnSp>
            <p:nvCxnSpPr>
              <p:cNvPr id="74" name="Gerade Verbindung 73"/>
              <p:cNvCxnSpPr/>
              <p:nvPr/>
            </p:nvCxnSpPr>
            <p:spPr>
              <a:xfrm>
                <a:off x="2483768" y="3717032"/>
                <a:ext cx="144016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Textfeld 76"/>
              <p:cNvSpPr txBox="1"/>
              <p:nvPr/>
            </p:nvSpPr>
            <p:spPr>
              <a:xfrm>
                <a:off x="2915816" y="3356992"/>
                <a:ext cx="513282" cy="338554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de-DE" sz="1600" smtClean="0"/>
                  <a:t>Bob</a:t>
                </a:r>
                <a:endParaRPr lang="de-DE" sz="1600" dirty="0" smtClean="0"/>
              </a:p>
            </p:txBody>
          </p:sp>
          <p:sp>
            <p:nvSpPr>
              <p:cNvPr id="1204" name="Freeform 180"/>
              <p:cNvSpPr>
                <a:spLocks noEditPoints="1"/>
              </p:cNvSpPr>
              <p:nvPr/>
            </p:nvSpPr>
            <p:spPr bwMode="auto">
              <a:xfrm>
                <a:off x="2771800" y="3429000"/>
                <a:ext cx="184150" cy="153988"/>
              </a:xfrm>
              <a:custGeom>
                <a:avLst/>
                <a:gdLst/>
                <a:ahLst/>
                <a:cxnLst>
                  <a:cxn ang="0">
                    <a:pos x="19" y="97"/>
                  </a:cxn>
                  <a:cxn ang="0">
                    <a:pos x="116" y="97"/>
                  </a:cxn>
                  <a:cxn ang="0">
                    <a:pos x="116" y="0"/>
                  </a:cxn>
                  <a:cxn ang="0">
                    <a:pos x="19" y="0"/>
                  </a:cxn>
                  <a:cxn ang="0">
                    <a:pos x="19" y="20"/>
                  </a:cxn>
                  <a:cxn ang="0">
                    <a:pos x="39" y="20"/>
                  </a:cxn>
                  <a:cxn ang="0">
                    <a:pos x="39" y="39"/>
                  </a:cxn>
                  <a:cxn ang="0">
                    <a:pos x="19" y="39"/>
                  </a:cxn>
                  <a:cxn ang="0">
                    <a:pos x="19" y="59"/>
                  </a:cxn>
                  <a:cxn ang="0">
                    <a:pos x="39" y="59"/>
                  </a:cxn>
                  <a:cxn ang="0">
                    <a:pos x="39" y="78"/>
                  </a:cxn>
                  <a:cxn ang="0">
                    <a:pos x="19" y="78"/>
                  </a:cxn>
                  <a:cxn ang="0">
                    <a:pos x="19" y="97"/>
                  </a:cxn>
                  <a:cxn ang="0">
                    <a:pos x="0" y="78"/>
                  </a:cxn>
                  <a:cxn ang="0">
                    <a:pos x="39" y="78"/>
                  </a:cxn>
                  <a:cxn ang="0">
                    <a:pos x="39" y="59"/>
                  </a:cxn>
                  <a:cxn ang="0">
                    <a:pos x="0" y="59"/>
                  </a:cxn>
                  <a:cxn ang="0">
                    <a:pos x="0" y="78"/>
                  </a:cxn>
                  <a:cxn ang="0">
                    <a:pos x="0" y="39"/>
                  </a:cxn>
                  <a:cxn ang="0">
                    <a:pos x="39" y="39"/>
                  </a:cxn>
                  <a:cxn ang="0">
                    <a:pos x="39" y="20"/>
                  </a:cxn>
                  <a:cxn ang="0">
                    <a:pos x="0" y="20"/>
                  </a:cxn>
                  <a:cxn ang="0">
                    <a:pos x="0" y="39"/>
                  </a:cxn>
                </a:cxnLst>
                <a:rect l="0" t="0" r="r" b="b"/>
                <a:pathLst>
                  <a:path w="116" h="97">
                    <a:moveTo>
                      <a:pt x="19" y="97"/>
                    </a:moveTo>
                    <a:lnTo>
                      <a:pt x="116" y="97"/>
                    </a:lnTo>
                    <a:lnTo>
                      <a:pt x="116" y="0"/>
                    </a:lnTo>
                    <a:lnTo>
                      <a:pt x="19" y="0"/>
                    </a:lnTo>
                    <a:lnTo>
                      <a:pt x="19" y="20"/>
                    </a:lnTo>
                    <a:lnTo>
                      <a:pt x="39" y="20"/>
                    </a:lnTo>
                    <a:lnTo>
                      <a:pt x="39" y="39"/>
                    </a:lnTo>
                    <a:lnTo>
                      <a:pt x="19" y="39"/>
                    </a:lnTo>
                    <a:lnTo>
                      <a:pt x="19" y="59"/>
                    </a:lnTo>
                    <a:lnTo>
                      <a:pt x="39" y="59"/>
                    </a:lnTo>
                    <a:lnTo>
                      <a:pt x="39" y="78"/>
                    </a:lnTo>
                    <a:lnTo>
                      <a:pt x="19" y="78"/>
                    </a:lnTo>
                    <a:lnTo>
                      <a:pt x="19" y="97"/>
                    </a:lnTo>
                    <a:close/>
                    <a:moveTo>
                      <a:pt x="0" y="78"/>
                    </a:moveTo>
                    <a:lnTo>
                      <a:pt x="39" y="78"/>
                    </a:lnTo>
                    <a:lnTo>
                      <a:pt x="39" y="59"/>
                    </a:lnTo>
                    <a:lnTo>
                      <a:pt x="0" y="59"/>
                    </a:lnTo>
                    <a:lnTo>
                      <a:pt x="0" y="78"/>
                    </a:lnTo>
                    <a:close/>
                    <a:moveTo>
                      <a:pt x="0" y="39"/>
                    </a:moveTo>
                    <a:lnTo>
                      <a:pt x="39" y="39"/>
                    </a:lnTo>
                    <a:lnTo>
                      <a:pt x="39" y="20"/>
                    </a:lnTo>
                    <a:lnTo>
                      <a:pt x="0" y="20"/>
                    </a:lnTo>
                    <a:lnTo>
                      <a:pt x="0" y="39"/>
                    </a:lnTo>
                    <a:close/>
                  </a:path>
                </a:pathLst>
              </a:custGeom>
              <a:ln w="317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103" name="Grafik 10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83768" y="2636912"/>
              <a:ext cx="241110" cy="152640"/>
            </a:xfrm>
            <a:prstGeom prst="rect">
              <a:avLst/>
            </a:prstGeom>
          </p:spPr>
        </p:pic>
      </p:grpSp>
      <p:pic>
        <p:nvPicPr>
          <p:cNvPr id="129" name="Grafik 12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284984"/>
            <a:ext cx="241110" cy="152640"/>
          </a:xfrm>
          <a:prstGeom prst="rect">
            <a:avLst/>
          </a:prstGeom>
        </p:spPr>
      </p:pic>
      <p:pic>
        <p:nvPicPr>
          <p:cNvPr id="1026" name="Picture 2" descr="D:\SHK\Palladio Days\Bilder\MC90043260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3573016"/>
            <a:ext cx="576064" cy="576064"/>
          </a:xfrm>
          <a:prstGeom prst="rect">
            <a:avLst/>
          </a:prstGeom>
          <a:noFill/>
        </p:spPr>
      </p:pic>
      <p:sp>
        <p:nvSpPr>
          <p:cNvPr id="133" name="Textfeld 132"/>
          <p:cNvSpPr txBox="1"/>
          <p:nvPr/>
        </p:nvSpPr>
        <p:spPr>
          <a:xfrm>
            <a:off x="7596336" y="4077072"/>
            <a:ext cx="1440160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de-DE" sz="1600" smtClean="0"/>
              <a:t>Deployment Descriptor (RMI-IIOP configuration)</a:t>
            </a:r>
            <a:endParaRPr lang="de-DE" sz="1600" dirty="0" smtClean="0"/>
          </a:p>
        </p:txBody>
      </p:sp>
      <p:cxnSp>
        <p:nvCxnSpPr>
          <p:cNvPr id="60" name="Gerade Verbindung mit Pfeil 59"/>
          <p:cNvCxnSpPr>
            <a:stCxn id="129" idx="3"/>
            <a:endCxn id="95" idx="1"/>
          </p:cNvCxnSpPr>
          <p:nvPr/>
        </p:nvCxnSpPr>
        <p:spPr>
          <a:xfrm>
            <a:off x="420622" y="3361304"/>
            <a:ext cx="190938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>
            <a:stCxn id="102" idx="1"/>
            <a:endCxn id="103" idx="1"/>
          </p:cNvCxnSpPr>
          <p:nvPr/>
        </p:nvCxnSpPr>
        <p:spPr>
          <a:xfrm>
            <a:off x="1979712" y="3333816"/>
            <a:ext cx="432048" cy="27488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Form 85"/>
          <p:cNvCxnSpPr>
            <a:stCxn id="120" idx="3"/>
            <a:endCxn id="147" idx="1"/>
          </p:cNvCxnSpPr>
          <p:nvPr/>
        </p:nvCxnSpPr>
        <p:spPr>
          <a:xfrm flipH="1" flipV="1">
            <a:off x="6228184" y="2569216"/>
            <a:ext cx="1117896" cy="2492792"/>
          </a:xfrm>
          <a:prstGeom prst="bentConnector5">
            <a:avLst>
              <a:gd name="adj1" fmla="val -20449"/>
              <a:gd name="adj2" fmla="val 50893"/>
              <a:gd name="adj3" fmla="val 120449"/>
            </a:avLst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feld 87"/>
          <p:cNvSpPr txBox="1"/>
          <p:nvPr/>
        </p:nvSpPr>
        <p:spPr>
          <a:xfrm>
            <a:off x="3635896" y="1268760"/>
            <a:ext cx="869149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2800" smtClean="0"/>
              <a:t>PCM</a:t>
            </a:r>
            <a:endParaRPr lang="de-DE" sz="1600" dirty="0" smtClean="0"/>
          </a:p>
        </p:txBody>
      </p:sp>
      <p:sp>
        <p:nvSpPr>
          <p:cNvPr id="89" name="Textfeld 88"/>
          <p:cNvSpPr txBox="1"/>
          <p:nvPr/>
        </p:nvSpPr>
        <p:spPr>
          <a:xfrm>
            <a:off x="4644008" y="1268760"/>
            <a:ext cx="1223412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2800" smtClean="0"/>
              <a:t>Java EE</a:t>
            </a:r>
            <a:endParaRPr lang="de-DE" sz="1600" dirty="0" smtClean="0"/>
          </a:p>
        </p:txBody>
      </p:sp>
      <p:cxnSp>
        <p:nvCxnSpPr>
          <p:cNvPr id="62" name="Gerade Verbindung 61"/>
          <p:cNvCxnSpPr/>
          <p:nvPr/>
        </p:nvCxnSpPr>
        <p:spPr>
          <a:xfrm>
            <a:off x="4572000" y="1417638"/>
            <a:ext cx="0" cy="4747666"/>
          </a:xfrm>
          <a:prstGeom prst="line">
            <a:avLst/>
          </a:prstGeom>
          <a:ln w="22225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2" descr="C:\Users\Daria\Desktop\Mapping1\Mapping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332656"/>
            <a:ext cx="1296144" cy="97205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hteck 66"/>
          <p:cNvSpPr/>
          <p:nvPr/>
        </p:nvSpPr>
        <p:spPr>
          <a:xfrm>
            <a:off x="467544" y="1412776"/>
            <a:ext cx="259228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Mapping: PCM to Java EE 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D418-42F6-4C03-9912-9910FAFC75BC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15</a:t>
            </a:fld>
            <a:endParaRPr lang="sl-SI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2780928"/>
            <a:ext cx="1800200" cy="14962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Pfeil nach rechts 7"/>
          <p:cNvSpPr/>
          <p:nvPr/>
        </p:nvSpPr>
        <p:spPr>
          <a:xfrm>
            <a:off x="6156176" y="3284984"/>
            <a:ext cx="1080120" cy="409019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084168" y="2996952"/>
            <a:ext cx="1025730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ProtoCom</a:t>
            </a:r>
            <a:endParaRPr lang="de-DE" sz="1600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7236296" y="3573016"/>
            <a:ext cx="1512168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Java EE</a:t>
            </a:r>
          </a:p>
          <a:p>
            <a:pPr algn="ctr"/>
            <a:r>
              <a:rPr lang="en-US" smtClean="0"/>
              <a:t>Performance Prototype</a:t>
            </a:r>
            <a:endParaRPr lang="en-US" dirty="0" smtClean="0"/>
          </a:p>
        </p:txBody>
      </p:sp>
      <p:pic>
        <p:nvPicPr>
          <p:cNvPr id="31" name="Grafik 3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1700808"/>
            <a:ext cx="823557" cy="526921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1916832"/>
            <a:ext cx="227489" cy="14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79712" y="1916832"/>
            <a:ext cx="144016" cy="137140"/>
          </a:xfrm>
          <a:prstGeom prst="rect">
            <a:avLst/>
          </a:prstGeom>
        </p:spPr>
      </p:pic>
      <p:pic>
        <p:nvPicPr>
          <p:cNvPr id="37" name="Grafik 3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40024" y="1853208"/>
            <a:ext cx="823557" cy="526921"/>
          </a:xfrm>
          <a:prstGeom prst="rect">
            <a:avLst/>
          </a:prstGeom>
        </p:spPr>
      </p:pic>
      <p:pic>
        <p:nvPicPr>
          <p:cNvPr id="38" name="Grafik 3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24000" y="2069232"/>
            <a:ext cx="227489" cy="14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32112" y="2069232"/>
            <a:ext cx="144016" cy="137140"/>
          </a:xfrm>
          <a:prstGeom prst="rect">
            <a:avLst/>
          </a:prstGeom>
        </p:spPr>
      </p:pic>
      <p:sp>
        <p:nvSpPr>
          <p:cNvPr id="40" name="Rechteck 39"/>
          <p:cNvSpPr/>
          <p:nvPr/>
        </p:nvSpPr>
        <p:spPr>
          <a:xfrm>
            <a:off x="467544" y="2564904"/>
            <a:ext cx="259228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" name="Grafik 6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2924944"/>
            <a:ext cx="823557" cy="526921"/>
          </a:xfrm>
          <a:prstGeom prst="rect">
            <a:avLst/>
          </a:prstGeom>
        </p:spPr>
      </p:pic>
      <p:pic>
        <p:nvPicPr>
          <p:cNvPr id="62" name="Grafik 6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3140968"/>
            <a:ext cx="227489" cy="14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3" name="Grafik 6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19672" y="3140968"/>
            <a:ext cx="144016" cy="137140"/>
          </a:xfrm>
          <a:prstGeom prst="rect">
            <a:avLst/>
          </a:prstGeom>
        </p:spPr>
      </p:pic>
      <p:pic>
        <p:nvPicPr>
          <p:cNvPr id="65" name="Grafik 6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2924944"/>
            <a:ext cx="819192" cy="524128"/>
          </a:xfrm>
          <a:prstGeom prst="rect">
            <a:avLst/>
          </a:prstGeom>
        </p:spPr>
      </p:pic>
      <p:pic>
        <p:nvPicPr>
          <p:cNvPr id="66" name="Grafik 6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35696" y="3140968"/>
            <a:ext cx="227488" cy="144016"/>
          </a:xfrm>
          <a:prstGeom prst="rect">
            <a:avLst/>
          </a:prstGeom>
        </p:spPr>
      </p:pic>
      <p:cxnSp>
        <p:nvCxnSpPr>
          <p:cNvPr id="69" name="Gerade Verbindung mit Pfeil 68"/>
          <p:cNvCxnSpPr>
            <a:stCxn id="63" idx="3"/>
            <a:endCxn id="66" idx="1"/>
          </p:cNvCxnSpPr>
          <p:nvPr/>
        </p:nvCxnSpPr>
        <p:spPr>
          <a:xfrm>
            <a:off x="1763688" y="3209538"/>
            <a:ext cx="72008" cy="343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hteck 70"/>
          <p:cNvSpPr/>
          <p:nvPr/>
        </p:nvSpPr>
        <p:spPr>
          <a:xfrm>
            <a:off x="467544" y="3717032"/>
            <a:ext cx="259228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2" name="Grafik 7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4077072"/>
            <a:ext cx="823557" cy="526921"/>
          </a:xfrm>
          <a:prstGeom prst="rect">
            <a:avLst/>
          </a:prstGeom>
        </p:spPr>
      </p:pic>
      <p:pic>
        <p:nvPicPr>
          <p:cNvPr id="73" name="Grafik 7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293096"/>
            <a:ext cx="227489" cy="14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4" name="Grafik 7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19672" y="4293096"/>
            <a:ext cx="144016" cy="137140"/>
          </a:xfrm>
          <a:prstGeom prst="rect">
            <a:avLst/>
          </a:prstGeom>
        </p:spPr>
      </p:pic>
      <p:sp>
        <p:nvSpPr>
          <p:cNvPr id="75" name="Würfel 74"/>
          <p:cNvSpPr/>
          <p:nvPr/>
        </p:nvSpPr>
        <p:spPr>
          <a:xfrm>
            <a:off x="2051720" y="4077072"/>
            <a:ext cx="864096" cy="50405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7" name="Gerade Verbindung mit Pfeil 76"/>
          <p:cNvCxnSpPr/>
          <p:nvPr/>
        </p:nvCxnSpPr>
        <p:spPr>
          <a:xfrm>
            <a:off x="1763688" y="436510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hteck 77"/>
          <p:cNvSpPr/>
          <p:nvPr/>
        </p:nvSpPr>
        <p:spPr>
          <a:xfrm>
            <a:off x="467544" y="4869160"/>
            <a:ext cx="259228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1286" y="5157192"/>
            <a:ext cx="285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Textfeld 97"/>
          <p:cNvSpPr txBox="1"/>
          <p:nvPr/>
        </p:nvSpPr>
        <p:spPr>
          <a:xfrm>
            <a:off x="1115616" y="4869160"/>
            <a:ext cx="1277786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Usage Model</a:t>
            </a:r>
            <a:endParaRPr lang="de-DE" sz="1600" dirty="0" smtClean="0"/>
          </a:p>
        </p:txBody>
      </p:sp>
      <p:sp>
        <p:nvSpPr>
          <p:cNvPr id="103" name="Textfeld 102"/>
          <p:cNvSpPr txBox="1"/>
          <p:nvPr/>
        </p:nvSpPr>
        <p:spPr>
          <a:xfrm>
            <a:off x="1043608" y="3717032"/>
            <a:ext cx="1604478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Allocation Model</a:t>
            </a:r>
            <a:endParaRPr lang="de-DE" sz="1600" dirty="0" smtClean="0"/>
          </a:p>
        </p:txBody>
      </p:sp>
      <p:sp>
        <p:nvSpPr>
          <p:cNvPr id="108" name="Textfeld 107"/>
          <p:cNvSpPr txBox="1"/>
          <p:nvPr/>
        </p:nvSpPr>
        <p:spPr>
          <a:xfrm>
            <a:off x="971600" y="2564904"/>
            <a:ext cx="1563248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Assembly Model</a:t>
            </a:r>
            <a:endParaRPr lang="de-DE" sz="1600" dirty="0" smtClean="0"/>
          </a:p>
        </p:txBody>
      </p:sp>
      <p:sp>
        <p:nvSpPr>
          <p:cNvPr id="115" name="Textfeld 114"/>
          <p:cNvSpPr txBox="1"/>
          <p:nvPr/>
        </p:nvSpPr>
        <p:spPr>
          <a:xfrm>
            <a:off x="899592" y="1412776"/>
            <a:ext cx="1667701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Repository Model</a:t>
            </a:r>
            <a:endParaRPr lang="de-DE" sz="1600" dirty="0" smtClean="0"/>
          </a:p>
        </p:txBody>
      </p:sp>
      <p:sp>
        <p:nvSpPr>
          <p:cNvPr id="123" name="Textfeld 122"/>
          <p:cNvSpPr txBox="1"/>
          <p:nvPr/>
        </p:nvSpPr>
        <p:spPr>
          <a:xfrm>
            <a:off x="467544" y="5661248"/>
            <a:ext cx="73129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100" smtClean="0"/>
              <a:t>&lt;&lt;User&gt;&gt;</a:t>
            </a:r>
            <a:endParaRPr lang="de-DE" sz="1100" dirty="0" smtClean="0"/>
          </a:p>
        </p:txBody>
      </p:sp>
      <p:sp>
        <p:nvSpPr>
          <p:cNvPr id="124" name="Ellipse 123"/>
          <p:cNvSpPr/>
          <p:nvPr/>
        </p:nvSpPr>
        <p:spPr>
          <a:xfrm>
            <a:off x="1979712" y="5229200"/>
            <a:ext cx="79208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5" name="Gerade Verbindung mit Pfeil 124"/>
          <p:cNvCxnSpPr>
            <a:endCxn id="124" idx="2"/>
          </p:cNvCxnSpPr>
          <p:nvPr/>
        </p:nvCxnSpPr>
        <p:spPr>
          <a:xfrm flipV="1">
            <a:off x="969318" y="5445224"/>
            <a:ext cx="1010394" cy="248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Pfeil nach rechts 98"/>
          <p:cNvSpPr/>
          <p:nvPr/>
        </p:nvSpPr>
        <p:spPr>
          <a:xfrm rot="2194950">
            <a:off x="3035136" y="2184926"/>
            <a:ext cx="1710827" cy="165873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0" name="Pfeil nach rechts 99"/>
          <p:cNvSpPr/>
          <p:nvPr/>
        </p:nvSpPr>
        <p:spPr>
          <a:xfrm rot="1617409">
            <a:off x="3201594" y="2970811"/>
            <a:ext cx="1024432" cy="183483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2" name="Pfeil nach rechts 101"/>
          <p:cNvSpPr/>
          <p:nvPr/>
        </p:nvSpPr>
        <p:spPr>
          <a:xfrm rot="19134583">
            <a:off x="2985087" y="4682996"/>
            <a:ext cx="1710827" cy="165873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4" name="Pfeil nach rechts 103"/>
          <p:cNvSpPr/>
          <p:nvPr/>
        </p:nvSpPr>
        <p:spPr>
          <a:xfrm rot="19481145">
            <a:off x="3234637" y="3924235"/>
            <a:ext cx="1024432" cy="183483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05" name="Picture 2" descr="D:\SHK\Palladio Days\Bilder\javae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312" y="2708920"/>
            <a:ext cx="1296144" cy="866111"/>
          </a:xfrm>
          <a:prstGeom prst="rect">
            <a:avLst/>
          </a:prstGeom>
          <a:noFill/>
        </p:spPr>
      </p:pic>
      <p:pic>
        <p:nvPicPr>
          <p:cNvPr id="44" name="Picture 2" descr="D:\SHK\Palladio Days\Bilder\MC90044131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1340768"/>
            <a:ext cx="507504" cy="507504"/>
          </a:xfrm>
          <a:prstGeom prst="rect">
            <a:avLst/>
          </a:prstGeom>
          <a:noFill/>
        </p:spPr>
      </p:pic>
      <p:pic>
        <p:nvPicPr>
          <p:cNvPr id="45" name="Picture 2" descr="D:\SHK\Palladio Days\Bilder\MC90044131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2348880"/>
            <a:ext cx="507504" cy="50750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Mapping: Allocation Model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595E-860C-48C2-A027-538113455B1C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16</a:t>
            </a:fld>
            <a:endParaRPr lang="sl-SI" dirty="0"/>
          </a:p>
        </p:txBody>
      </p:sp>
      <p:pic>
        <p:nvPicPr>
          <p:cNvPr id="8" name="Picture 2" descr="D:\SHK\Palladio Days\Bilder\MC90042479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5301208"/>
            <a:ext cx="875412" cy="911209"/>
          </a:xfrm>
          <a:prstGeom prst="rect">
            <a:avLst/>
          </a:prstGeom>
          <a:noFill/>
        </p:spPr>
      </p:pic>
      <p:pic>
        <p:nvPicPr>
          <p:cNvPr id="9" name="Picture 2" descr="D:\SHK\Palladio Days\Bilder\MC90042479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301208"/>
            <a:ext cx="864096" cy="899430"/>
          </a:xfrm>
          <a:prstGeom prst="rect">
            <a:avLst/>
          </a:prstGeom>
          <a:noFill/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32040" y="2276872"/>
            <a:ext cx="1224136" cy="1224136"/>
          </a:xfrm>
          <a:prstGeom prst="rect">
            <a:avLst/>
          </a:prstGeom>
        </p:spPr>
      </p:pic>
      <p:sp>
        <p:nvSpPr>
          <p:cNvPr id="11" name="Pfeil nach rechts 10"/>
          <p:cNvSpPr/>
          <p:nvPr/>
        </p:nvSpPr>
        <p:spPr>
          <a:xfrm rot="5400000">
            <a:off x="7056276" y="4545124"/>
            <a:ext cx="636556" cy="420533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452320" y="4509120"/>
            <a:ext cx="1209177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Deployment</a:t>
            </a:r>
            <a:endParaRPr lang="de-DE" sz="16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6156176" y="3789040"/>
            <a:ext cx="850939" cy="58477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/>
            <a:r>
              <a:rPr lang="de-DE" sz="1600" smtClean="0"/>
              <a:t>Alice</a:t>
            </a:r>
          </a:p>
          <a:p>
            <a:pPr algn="ctr"/>
            <a:r>
              <a:rPr lang="de-DE" sz="1600" smtClean="0"/>
              <a:t>EAR File</a:t>
            </a:r>
            <a:endParaRPr lang="de-DE" sz="1600" dirty="0" smtClean="0"/>
          </a:p>
        </p:txBody>
      </p:sp>
      <p:sp>
        <p:nvSpPr>
          <p:cNvPr id="18" name="Textfeld 17"/>
          <p:cNvSpPr txBox="1"/>
          <p:nvPr/>
        </p:nvSpPr>
        <p:spPr>
          <a:xfrm>
            <a:off x="7812360" y="3789040"/>
            <a:ext cx="850939" cy="58477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/>
            <a:r>
              <a:rPr lang="de-DE" sz="1600" smtClean="0"/>
              <a:t>Bob</a:t>
            </a:r>
          </a:p>
          <a:p>
            <a:pPr algn="ctr"/>
            <a:r>
              <a:rPr lang="de-DE" sz="1600" smtClean="0"/>
              <a:t>EAR File</a:t>
            </a:r>
            <a:endParaRPr lang="de-DE" sz="1600" dirty="0" smtClean="0"/>
          </a:p>
        </p:txBody>
      </p:sp>
      <p:grpSp>
        <p:nvGrpSpPr>
          <p:cNvPr id="51" name="Gruppieren 50"/>
          <p:cNvGrpSpPr/>
          <p:nvPr/>
        </p:nvGrpSpPr>
        <p:grpSpPr>
          <a:xfrm>
            <a:off x="6012160" y="1628800"/>
            <a:ext cx="1080120" cy="720080"/>
            <a:chOff x="4860032" y="1268760"/>
            <a:chExt cx="2702072" cy="1728192"/>
          </a:xfrm>
        </p:grpSpPr>
        <p:sp>
          <p:nvSpPr>
            <p:cNvPr id="45" name="Rechteck 44"/>
            <p:cNvSpPr/>
            <p:nvPr/>
          </p:nvSpPr>
          <p:spPr>
            <a:xfrm>
              <a:off x="5076056" y="1268760"/>
              <a:ext cx="2232248" cy="1728192"/>
            </a:xfrm>
            <a:prstGeom prst="rect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5351318" y="1639087"/>
              <a:ext cx="1444198" cy="738663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100" smtClean="0"/>
                <a:t>Alice </a:t>
              </a:r>
            </a:p>
            <a:p>
              <a:pPr algn="ctr"/>
              <a:r>
                <a:rPr lang="de-DE" sz="1100" smtClean="0"/>
                <a:t>Ear Module</a:t>
              </a:r>
              <a:endParaRPr lang="de-DE" sz="1100" dirty="0" smtClean="0"/>
            </a:p>
          </p:txBody>
        </p:sp>
        <p:sp>
          <p:nvSpPr>
            <p:cNvPr id="47" name="Freeform 180"/>
            <p:cNvSpPr>
              <a:spLocks noEditPoints="1"/>
            </p:cNvSpPr>
            <p:nvPr/>
          </p:nvSpPr>
          <p:spPr bwMode="auto">
            <a:xfrm>
              <a:off x="7020272" y="1340768"/>
              <a:ext cx="184150" cy="153988"/>
            </a:xfrm>
            <a:custGeom>
              <a:avLst/>
              <a:gdLst/>
              <a:ahLst/>
              <a:cxnLst>
                <a:cxn ang="0">
                  <a:pos x="19" y="97"/>
                </a:cxn>
                <a:cxn ang="0">
                  <a:pos x="116" y="97"/>
                </a:cxn>
                <a:cxn ang="0">
                  <a:pos x="116" y="0"/>
                </a:cxn>
                <a:cxn ang="0">
                  <a:pos x="19" y="0"/>
                </a:cxn>
                <a:cxn ang="0">
                  <a:pos x="19" y="20"/>
                </a:cxn>
                <a:cxn ang="0">
                  <a:pos x="39" y="20"/>
                </a:cxn>
                <a:cxn ang="0">
                  <a:pos x="39" y="39"/>
                </a:cxn>
                <a:cxn ang="0">
                  <a:pos x="19" y="39"/>
                </a:cxn>
                <a:cxn ang="0">
                  <a:pos x="19" y="59"/>
                </a:cxn>
                <a:cxn ang="0">
                  <a:pos x="39" y="59"/>
                </a:cxn>
                <a:cxn ang="0">
                  <a:pos x="39" y="78"/>
                </a:cxn>
                <a:cxn ang="0">
                  <a:pos x="19" y="78"/>
                </a:cxn>
                <a:cxn ang="0">
                  <a:pos x="19" y="97"/>
                </a:cxn>
                <a:cxn ang="0">
                  <a:pos x="0" y="78"/>
                </a:cxn>
                <a:cxn ang="0">
                  <a:pos x="39" y="78"/>
                </a:cxn>
                <a:cxn ang="0">
                  <a:pos x="39" y="59"/>
                </a:cxn>
                <a:cxn ang="0">
                  <a:pos x="0" y="59"/>
                </a:cxn>
                <a:cxn ang="0">
                  <a:pos x="0" y="78"/>
                </a:cxn>
                <a:cxn ang="0">
                  <a:pos x="0" y="39"/>
                </a:cxn>
                <a:cxn ang="0">
                  <a:pos x="39" y="39"/>
                </a:cxn>
                <a:cxn ang="0">
                  <a:pos x="39" y="20"/>
                </a:cxn>
                <a:cxn ang="0">
                  <a:pos x="0" y="20"/>
                </a:cxn>
                <a:cxn ang="0">
                  <a:pos x="0" y="39"/>
                </a:cxn>
              </a:cxnLst>
              <a:rect l="0" t="0" r="r" b="b"/>
              <a:pathLst>
                <a:path w="116" h="97">
                  <a:moveTo>
                    <a:pt x="19" y="97"/>
                  </a:moveTo>
                  <a:lnTo>
                    <a:pt x="116" y="97"/>
                  </a:lnTo>
                  <a:lnTo>
                    <a:pt x="116" y="0"/>
                  </a:lnTo>
                  <a:lnTo>
                    <a:pt x="19" y="0"/>
                  </a:lnTo>
                  <a:lnTo>
                    <a:pt x="19" y="20"/>
                  </a:lnTo>
                  <a:lnTo>
                    <a:pt x="39" y="20"/>
                  </a:lnTo>
                  <a:lnTo>
                    <a:pt x="39" y="39"/>
                  </a:lnTo>
                  <a:lnTo>
                    <a:pt x="19" y="39"/>
                  </a:lnTo>
                  <a:lnTo>
                    <a:pt x="19" y="59"/>
                  </a:lnTo>
                  <a:lnTo>
                    <a:pt x="39" y="59"/>
                  </a:lnTo>
                  <a:lnTo>
                    <a:pt x="39" y="78"/>
                  </a:lnTo>
                  <a:lnTo>
                    <a:pt x="19" y="78"/>
                  </a:lnTo>
                  <a:lnTo>
                    <a:pt x="19" y="97"/>
                  </a:lnTo>
                  <a:close/>
                  <a:moveTo>
                    <a:pt x="0" y="78"/>
                  </a:moveTo>
                  <a:lnTo>
                    <a:pt x="39" y="78"/>
                  </a:lnTo>
                  <a:lnTo>
                    <a:pt x="39" y="59"/>
                  </a:lnTo>
                  <a:lnTo>
                    <a:pt x="0" y="59"/>
                  </a:lnTo>
                  <a:lnTo>
                    <a:pt x="0" y="78"/>
                  </a:lnTo>
                  <a:close/>
                  <a:moveTo>
                    <a:pt x="0" y="39"/>
                  </a:moveTo>
                  <a:lnTo>
                    <a:pt x="39" y="39"/>
                  </a:lnTo>
                  <a:lnTo>
                    <a:pt x="39" y="20"/>
                  </a:lnTo>
                  <a:lnTo>
                    <a:pt x="0" y="20"/>
                  </a:lnTo>
                  <a:lnTo>
                    <a:pt x="0" y="39"/>
                  </a:lnTo>
                  <a:close/>
                </a:path>
              </a:pathLst>
            </a:custGeom>
            <a:ln w="3175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40" name="Grafik 39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60032" y="2060848"/>
              <a:ext cx="241110" cy="152640"/>
            </a:xfrm>
            <a:prstGeom prst="rect">
              <a:avLst/>
            </a:prstGeom>
          </p:spPr>
        </p:pic>
        <p:pic>
          <p:nvPicPr>
            <p:cNvPr id="41" name="Grafik 40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308304" y="2060848"/>
              <a:ext cx="253800" cy="241680"/>
            </a:xfrm>
            <a:prstGeom prst="rect">
              <a:avLst/>
            </a:prstGeom>
          </p:spPr>
        </p:pic>
        <p:cxnSp>
          <p:nvCxnSpPr>
            <p:cNvPr id="42" name="Gerade Verbindung mit Pfeil 41"/>
            <p:cNvCxnSpPr>
              <a:stCxn id="40" idx="3"/>
              <a:endCxn id="40" idx="3"/>
            </p:cNvCxnSpPr>
            <p:nvPr/>
          </p:nvCxnSpPr>
          <p:spPr>
            <a:xfrm>
              <a:off x="5101142" y="2137168"/>
              <a:ext cx="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uppieren 67"/>
          <p:cNvGrpSpPr/>
          <p:nvPr/>
        </p:nvGrpSpPr>
        <p:grpSpPr>
          <a:xfrm>
            <a:off x="7596336" y="1628800"/>
            <a:ext cx="978667" cy="720080"/>
            <a:chOff x="4860032" y="1268760"/>
            <a:chExt cx="2448272" cy="1728192"/>
          </a:xfrm>
        </p:grpSpPr>
        <p:sp>
          <p:nvSpPr>
            <p:cNvPr id="69" name="Rechteck 68"/>
            <p:cNvSpPr/>
            <p:nvPr/>
          </p:nvSpPr>
          <p:spPr>
            <a:xfrm>
              <a:off x="5076056" y="1268760"/>
              <a:ext cx="2232248" cy="1728192"/>
            </a:xfrm>
            <a:prstGeom prst="rect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5014341" y="1639087"/>
              <a:ext cx="2118157" cy="1034129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100" smtClean="0"/>
                <a:t>Bob </a:t>
              </a:r>
            </a:p>
            <a:p>
              <a:pPr algn="ctr"/>
              <a:r>
                <a:rPr lang="de-DE" sz="1100" smtClean="0"/>
                <a:t>Ear Module</a:t>
              </a:r>
              <a:endParaRPr lang="de-DE" sz="1100" dirty="0" smtClean="0"/>
            </a:p>
          </p:txBody>
        </p:sp>
        <p:sp>
          <p:nvSpPr>
            <p:cNvPr id="71" name="Freeform 180"/>
            <p:cNvSpPr>
              <a:spLocks noEditPoints="1"/>
            </p:cNvSpPr>
            <p:nvPr/>
          </p:nvSpPr>
          <p:spPr bwMode="auto">
            <a:xfrm>
              <a:off x="7020272" y="1340768"/>
              <a:ext cx="184150" cy="153988"/>
            </a:xfrm>
            <a:custGeom>
              <a:avLst/>
              <a:gdLst/>
              <a:ahLst/>
              <a:cxnLst>
                <a:cxn ang="0">
                  <a:pos x="19" y="97"/>
                </a:cxn>
                <a:cxn ang="0">
                  <a:pos x="116" y="97"/>
                </a:cxn>
                <a:cxn ang="0">
                  <a:pos x="116" y="0"/>
                </a:cxn>
                <a:cxn ang="0">
                  <a:pos x="19" y="0"/>
                </a:cxn>
                <a:cxn ang="0">
                  <a:pos x="19" y="20"/>
                </a:cxn>
                <a:cxn ang="0">
                  <a:pos x="39" y="20"/>
                </a:cxn>
                <a:cxn ang="0">
                  <a:pos x="39" y="39"/>
                </a:cxn>
                <a:cxn ang="0">
                  <a:pos x="19" y="39"/>
                </a:cxn>
                <a:cxn ang="0">
                  <a:pos x="19" y="59"/>
                </a:cxn>
                <a:cxn ang="0">
                  <a:pos x="39" y="59"/>
                </a:cxn>
                <a:cxn ang="0">
                  <a:pos x="39" y="78"/>
                </a:cxn>
                <a:cxn ang="0">
                  <a:pos x="19" y="78"/>
                </a:cxn>
                <a:cxn ang="0">
                  <a:pos x="19" y="97"/>
                </a:cxn>
                <a:cxn ang="0">
                  <a:pos x="0" y="78"/>
                </a:cxn>
                <a:cxn ang="0">
                  <a:pos x="39" y="78"/>
                </a:cxn>
                <a:cxn ang="0">
                  <a:pos x="39" y="59"/>
                </a:cxn>
                <a:cxn ang="0">
                  <a:pos x="0" y="59"/>
                </a:cxn>
                <a:cxn ang="0">
                  <a:pos x="0" y="78"/>
                </a:cxn>
                <a:cxn ang="0">
                  <a:pos x="0" y="39"/>
                </a:cxn>
                <a:cxn ang="0">
                  <a:pos x="39" y="39"/>
                </a:cxn>
                <a:cxn ang="0">
                  <a:pos x="39" y="20"/>
                </a:cxn>
                <a:cxn ang="0">
                  <a:pos x="0" y="20"/>
                </a:cxn>
                <a:cxn ang="0">
                  <a:pos x="0" y="39"/>
                </a:cxn>
              </a:cxnLst>
              <a:rect l="0" t="0" r="r" b="b"/>
              <a:pathLst>
                <a:path w="116" h="97">
                  <a:moveTo>
                    <a:pt x="19" y="97"/>
                  </a:moveTo>
                  <a:lnTo>
                    <a:pt x="116" y="97"/>
                  </a:lnTo>
                  <a:lnTo>
                    <a:pt x="116" y="0"/>
                  </a:lnTo>
                  <a:lnTo>
                    <a:pt x="19" y="0"/>
                  </a:lnTo>
                  <a:lnTo>
                    <a:pt x="19" y="20"/>
                  </a:lnTo>
                  <a:lnTo>
                    <a:pt x="39" y="20"/>
                  </a:lnTo>
                  <a:lnTo>
                    <a:pt x="39" y="39"/>
                  </a:lnTo>
                  <a:lnTo>
                    <a:pt x="19" y="39"/>
                  </a:lnTo>
                  <a:lnTo>
                    <a:pt x="19" y="59"/>
                  </a:lnTo>
                  <a:lnTo>
                    <a:pt x="39" y="59"/>
                  </a:lnTo>
                  <a:lnTo>
                    <a:pt x="39" y="78"/>
                  </a:lnTo>
                  <a:lnTo>
                    <a:pt x="19" y="78"/>
                  </a:lnTo>
                  <a:lnTo>
                    <a:pt x="19" y="97"/>
                  </a:lnTo>
                  <a:close/>
                  <a:moveTo>
                    <a:pt x="0" y="78"/>
                  </a:moveTo>
                  <a:lnTo>
                    <a:pt x="39" y="78"/>
                  </a:lnTo>
                  <a:lnTo>
                    <a:pt x="39" y="59"/>
                  </a:lnTo>
                  <a:lnTo>
                    <a:pt x="0" y="59"/>
                  </a:lnTo>
                  <a:lnTo>
                    <a:pt x="0" y="78"/>
                  </a:lnTo>
                  <a:close/>
                  <a:moveTo>
                    <a:pt x="0" y="39"/>
                  </a:moveTo>
                  <a:lnTo>
                    <a:pt x="39" y="39"/>
                  </a:lnTo>
                  <a:lnTo>
                    <a:pt x="39" y="20"/>
                  </a:lnTo>
                  <a:lnTo>
                    <a:pt x="0" y="20"/>
                  </a:lnTo>
                  <a:lnTo>
                    <a:pt x="0" y="39"/>
                  </a:lnTo>
                  <a:close/>
                </a:path>
              </a:pathLst>
            </a:custGeom>
            <a:ln w="3175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72" name="Grafik 7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60032" y="2060848"/>
              <a:ext cx="241110" cy="152640"/>
            </a:xfrm>
            <a:prstGeom prst="rect">
              <a:avLst/>
            </a:prstGeom>
          </p:spPr>
        </p:pic>
        <p:cxnSp>
          <p:nvCxnSpPr>
            <p:cNvPr id="74" name="Gerade Verbindung mit Pfeil 73"/>
            <p:cNvCxnSpPr>
              <a:stCxn id="72" idx="3"/>
              <a:endCxn id="72" idx="3"/>
            </p:cNvCxnSpPr>
            <p:nvPr/>
          </p:nvCxnSpPr>
          <p:spPr>
            <a:xfrm>
              <a:off x="5101142" y="2137168"/>
              <a:ext cx="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feld 76"/>
          <p:cNvSpPr txBox="1"/>
          <p:nvPr/>
        </p:nvSpPr>
        <p:spPr>
          <a:xfrm>
            <a:off x="7380312" y="2492896"/>
            <a:ext cx="731290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Export</a:t>
            </a:r>
            <a:endParaRPr lang="de-DE" sz="1600" dirty="0" smtClean="0"/>
          </a:p>
        </p:txBody>
      </p:sp>
      <p:sp>
        <p:nvSpPr>
          <p:cNvPr id="78" name="Pfeil nach rechts 77"/>
          <p:cNvSpPr/>
          <p:nvPr/>
        </p:nvSpPr>
        <p:spPr>
          <a:xfrm rot="5400000">
            <a:off x="6984268" y="2600908"/>
            <a:ext cx="636556" cy="420533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79" name="Grafik 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04048" y="4221088"/>
            <a:ext cx="1224136" cy="1224136"/>
          </a:xfrm>
          <a:prstGeom prst="rect">
            <a:avLst/>
          </a:prstGeom>
        </p:spPr>
      </p:pic>
      <p:sp>
        <p:nvSpPr>
          <p:cNvPr id="80" name="Würfel 79"/>
          <p:cNvSpPr/>
          <p:nvPr/>
        </p:nvSpPr>
        <p:spPr>
          <a:xfrm>
            <a:off x="323528" y="2780928"/>
            <a:ext cx="1656184" cy="1296144"/>
          </a:xfrm>
          <a:prstGeom prst="cub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1" name="Gruppieren 80"/>
          <p:cNvGrpSpPr/>
          <p:nvPr/>
        </p:nvGrpSpPr>
        <p:grpSpPr>
          <a:xfrm>
            <a:off x="675974" y="3284984"/>
            <a:ext cx="665618" cy="601782"/>
            <a:chOff x="5076056" y="1268760"/>
            <a:chExt cx="2232248" cy="1728192"/>
          </a:xfrm>
        </p:grpSpPr>
        <p:sp>
          <p:nvSpPr>
            <p:cNvPr id="82" name="Rechteck 81"/>
            <p:cNvSpPr/>
            <p:nvPr/>
          </p:nvSpPr>
          <p:spPr>
            <a:xfrm>
              <a:off x="5076056" y="1268760"/>
              <a:ext cx="2232248" cy="1728192"/>
            </a:xfrm>
            <a:prstGeom prst="rect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5343013" y="1682344"/>
              <a:ext cx="1936399" cy="88387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smtClean="0"/>
                <a:t>Alice </a:t>
              </a:r>
            </a:p>
          </p:txBody>
        </p:sp>
        <p:sp>
          <p:nvSpPr>
            <p:cNvPr id="84" name="Freeform 180"/>
            <p:cNvSpPr>
              <a:spLocks noEditPoints="1"/>
            </p:cNvSpPr>
            <p:nvPr/>
          </p:nvSpPr>
          <p:spPr bwMode="auto">
            <a:xfrm>
              <a:off x="7020272" y="1340768"/>
              <a:ext cx="184150" cy="153988"/>
            </a:xfrm>
            <a:custGeom>
              <a:avLst/>
              <a:gdLst/>
              <a:ahLst/>
              <a:cxnLst>
                <a:cxn ang="0">
                  <a:pos x="19" y="97"/>
                </a:cxn>
                <a:cxn ang="0">
                  <a:pos x="116" y="97"/>
                </a:cxn>
                <a:cxn ang="0">
                  <a:pos x="116" y="0"/>
                </a:cxn>
                <a:cxn ang="0">
                  <a:pos x="19" y="0"/>
                </a:cxn>
                <a:cxn ang="0">
                  <a:pos x="19" y="20"/>
                </a:cxn>
                <a:cxn ang="0">
                  <a:pos x="39" y="20"/>
                </a:cxn>
                <a:cxn ang="0">
                  <a:pos x="39" y="39"/>
                </a:cxn>
                <a:cxn ang="0">
                  <a:pos x="19" y="39"/>
                </a:cxn>
                <a:cxn ang="0">
                  <a:pos x="19" y="59"/>
                </a:cxn>
                <a:cxn ang="0">
                  <a:pos x="39" y="59"/>
                </a:cxn>
                <a:cxn ang="0">
                  <a:pos x="39" y="78"/>
                </a:cxn>
                <a:cxn ang="0">
                  <a:pos x="19" y="78"/>
                </a:cxn>
                <a:cxn ang="0">
                  <a:pos x="19" y="97"/>
                </a:cxn>
                <a:cxn ang="0">
                  <a:pos x="0" y="78"/>
                </a:cxn>
                <a:cxn ang="0">
                  <a:pos x="39" y="78"/>
                </a:cxn>
                <a:cxn ang="0">
                  <a:pos x="39" y="59"/>
                </a:cxn>
                <a:cxn ang="0">
                  <a:pos x="0" y="59"/>
                </a:cxn>
                <a:cxn ang="0">
                  <a:pos x="0" y="78"/>
                </a:cxn>
                <a:cxn ang="0">
                  <a:pos x="0" y="39"/>
                </a:cxn>
                <a:cxn ang="0">
                  <a:pos x="39" y="39"/>
                </a:cxn>
                <a:cxn ang="0">
                  <a:pos x="39" y="20"/>
                </a:cxn>
                <a:cxn ang="0">
                  <a:pos x="0" y="20"/>
                </a:cxn>
                <a:cxn ang="0">
                  <a:pos x="0" y="39"/>
                </a:cxn>
              </a:cxnLst>
              <a:rect l="0" t="0" r="r" b="b"/>
              <a:pathLst>
                <a:path w="116" h="97">
                  <a:moveTo>
                    <a:pt x="19" y="97"/>
                  </a:moveTo>
                  <a:lnTo>
                    <a:pt x="116" y="97"/>
                  </a:lnTo>
                  <a:lnTo>
                    <a:pt x="116" y="0"/>
                  </a:lnTo>
                  <a:lnTo>
                    <a:pt x="19" y="0"/>
                  </a:lnTo>
                  <a:lnTo>
                    <a:pt x="19" y="20"/>
                  </a:lnTo>
                  <a:lnTo>
                    <a:pt x="39" y="20"/>
                  </a:lnTo>
                  <a:lnTo>
                    <a:pt x="39" y="39"/>
                  </a:lnTo>
                  <a:lnTo>
                    <a:pt x="19" y="39"/>
                  </a:lnTo>
                  <a:lnTo>
                    <a:pt x="19" y="59"/>
                  </a:lnTo>
                  <a:lnTo>
                    <a:pt x="39" y="59"/>
                  </a:lnTo>
                  <a:lnTo>
                    <a:pt x="39" y="78"/>
                  </a:lnTo>
                  <a:lnTo>
                    <a:pt x="19" y="78"/>
                  </a:lnTo>
                  <a:lnTo>
                    <a:pt x="19" y="97"/>
                  </a:lnTo>
                  <a:close/>
                  <a:moveTo>
                    <a:pt x="0" y="78"/>
                  </a:moveTo>
                  <a:lnTo>
                    <a:pt x="39" y="78"/>
                  </a:lnTo>
                  <a:lnTo>
                    <a:pt x="39" y="59"/>
                  </a:lnTo>
                  <a:lnTo>
                    <a:pt x="0" y="59"/>
                  </a:lnTo>
                  <a:lnTo>
                    <a:pt x="0" y="78"/>
                  </a:lnTo>
                  <a:close/>
                  <a:moveTo>
                    <a:pt x="0" y="39"/>
                  </a:moveTo>
                  <a:lnTo>
                    <a:pt x="39" y="39"/>
                  </a:lnTo>
                  <a:lnTo>
                    <a:pt x="39" y="20"/>
                  </a:lnTo>
                  <a:lnTo>
                    <a:pt x="0" y="20"/>
                  </a:lnTo>
                  <a:lnTo>
                    <a:pt x="0" y="39"/>
                  </a:lnTo>
                  <a:close/>
                </a:path>
              </a:pathLst>
            </a:custGeom>
            <a:ln w="3175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87" name="Gerade Verbindung mit Pfeil 86"/>
            <p:cNvCxnSpPr>
              <a:endCxn id="85" idx="3"/>
            </p:cNvCxnSpPr>
            <p:nvPr/>
          </p:nvCxnSpPr>
          <p:spPr>
            <a:xfrm>
              <a:off x="5101142" y="2137168"/>
              <a:ext cx="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uppieren 87"/>
          <p:cNvGrpSpPr/>
          <p:nvPr/>
        </p:nvGrpSpPr>
        <p:grpSpPr>
          <a:xfrm>
            <a:off x="2554861" y="3284984"/>
            <a:ext cx="734620" cy="601782"/>
            <a:chOff x="5076056" y="1268760"/>
            <a:chExt cx="2232248" cy="1728192"/>
          </a:xfrm>
        </p:grpSpPr>
        <p:sp>
          <p:nvSpPr>
            <p:cNvPr id="89" name="Rechteck 88"/>
            <p:cNvSpPr/>
            <p:nvPr/>
          </p:nvSpPr>
          <p:spPr>
            <a:xfrm>
              <a:off x="5076056" y="1268760"/>
              <a:ext cx="2232248" cy="1728192"/>
            </a:xfrm>
            <a:prstGeom prst="rect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5297645" y="1682344"/>
              <a:ext cx="1554810" cy="88387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smtClean="0"/>
                <a:t>Bob </a:t>
              </a:r>
            </a:p>
          </p:txBody>
        </p:sp>
        <p:sp>
          <p:nvSpPr>
            <p:cNvPr id="91" name="Freeform 180"/>
            <p:cNvSpPr>
              <a:spLocks noEditPoints="1"/>
            </p:cNvSpPr>
            <p:nvPr/>
          </p:nvSpPr>
          <p:spPr bwMode="auto">
            <a:xfrm>
              <a:off x="7020272" y="1340768"/>
              <a:ext cx="184150" cy="153988"/>
            </a:xfrm>
            <a:custGeom>
              <a:avLst/>
              <a:gdLst/>
              <a:ahLst/>
              <a:cxnLst>
                <a:cxn ang="0">
                  <a:pos x="19" y="97"/>
                </a:cxn>
                <a:cxn ang="0">
                  <a:pos x="116" y="97"/>
                </a:cxn>
                <a:cxn ang="0">
                  <a:pos x="116" y="0"/>
                </a:cxn>
                <a:cxn ang="0">
                  <a:pos x="19" y="0"/>
                </a:cxn>
                <a:cxn ang="0">
                  <a:pos x="19" y="20"/>
                </a:cxn>
                <a:cxn ang="0">
                  <a:pos x="39" y="20"/>
                </a:cxn>
                <a:cxn ang="0">
                  <a:pos x="39" y="39"/>
                </a:cxn>
                <a:cxn ang="0">
                  <a:pos x="19" y="39"/>
                </a:cxn>
                <a:cxn ang="0">
                  <a:pos x="19" y="59"/>
                </a:cxn>
                <a:cxn ang="0">
                  <a:pos x="39" y="59"/>
                </a:cxn>
                <a:cxn ang="0">
                  <a:pos x="39" y="78"/>
                </a:cxn>
                <a:cxn ang="0">
                  <a:pos x="19" y="78"/>
                </a:cxn>
                <a:cxn ang="0">
                  <a:pos x="19" y="97"/>
                </a:cxn>
                <a:cxn ang="0">
                  <a:pos x="0" y="78"/>
                </a:cxn>
                <a:cxn ang="0">
                  <a:pos x="39" y="78"/>
                </a:cxn>
                <a:cxn ang="0">
                  <a:pos x="39" y="59"/>
                </a:cxn>
                <a:cxn ang="0">
                  <a:pos x="0" y="59"/>
                </a:cxn>
                <a:cxn ang="0">
                  <a:pos x="0" y="78"/>
                </a:cxn>
                <a:cxn ang="0">
                  <a:pos x="0" y="39"/>
                </a:cxn>
                <a:cxn ang="0">
                  <a:pos x="39" y="39"/>
                </a:cxn>
                <a:cxn ang="0">
                  <a:pos x="39" y="20"/>
                </a:cxn>
                <a:cxn ang="0">
                  <a:pos x="0" y="20"/>
                </a:cxn>
                <a:cxn ang="0">
                  <a:pos x="0" y="39"/>
                </a:cxn>
              </a:cxnLst>
              <a:rect l="0" t="0" r="r" b="b"/>
              <a:pathLst>
                <a:path w="116" h="97">
                  <a:moveTo>
                    <a:pt x="19" y="97"/>
                  </a:moveTo>
                  <a:lnTo>
                    <a:pt x="116" y="97"/>
                  </a:lnTo>
                  <a:lnTo>
                    <a:pt x="116" y="0"/>
                  </a:lnTo>
                  <a:lnTo>
                    <a:pt x="19" y="0"/>
                  </a:lnTo>
                  <a:lnTo>
                    <a:pt x="19" y="20"/>
                  </a:lnTo>
                  <a:lnTo>
                    <a:pt x="39" y="20"/>
                  </a:lnTo>
                  <a:lnTo>
                    <a:pt x="39" y="39"/>
                  </a:lnTo>
                  <a:lnTo>
                    <a:pt x="19" y="39"/>
                  </a:lnTo>
                  <a:lnTo>
                    <a:pt x="19" y="59"/>
                  </a:lnTo>
                  <a:lnTo>
                    <a:pt x="39" y="59"/>
                  </a:lnTo>
                  <a:lnTo>
                    <a:pt x="39" y="78"/>
                  </a:lnTo>
                  <a:lnTo>
                    <a:pt x="19" y="78"/>
                  </a:lnTo>
                  <a:lnTo>
                    <a:pt x="19" y="97"/>
                  </a:lnTo>
                  <a:close/>
                  <a:moveTo>
                    <a:pt x="0" y="78"/>
                  </a:moveTo>
                  <a:lnTo>
                    <a:pt x="39" y="78"/>
                  </a:lnTo>
                  <a:lnTo>
                    <a:pt x="39" y="59"/>
                  </a:lnTo>
                  <a:lnTo>
                    <a:pt x="0" y="59"/>
                  </a:lnTo>
                  <a:lnTo>
                    <a:pt x="0" y="78"/>
                  </a:lnTo>
                  <a:close/>
                  <a:moveTo>
                    <a:pt x="0" y="39"/>
                  </a:moveTo>
                  <a:lnTo>
                    <a:pt x="39" y="39"/>
                  </a:lnTo>
                  <a:lnTo>
                    <a:pt x="39" y="20"/>
                  </a:lnTo>
                  <a:lnTo>
                    <a:pt x="0" y="20"/>
                  </a:lnTo>
                  <a:lnTo>
                    <a:pt x="0" y="39"/>
                  </a:lnTo>
                  <a:close/>
                </a:path>
              </a:pathLst>
            </a:custGeom>
            <a:ln w="3175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93" name="Gerade Verbindung mit Pfeil 92"/>
            <p:cNvCxnSpPr>
              <a:endCxn id="92" idx="3"/>
            </p:cNvCxnSpPr>
            <p:nvPr/>
          </p:nvCxnSpPr>
          <p:spPr>
            <a:xfrm>
              <a:off x="5101142" y="2137168"/>
              <a:ext cx="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Würfel 93"/>
          <p:cNvSpPr/>
          <p:nvPr/>
        </p:nvSpPr>
        <p:spPr>
          <a:xfrm>
            <a:off x="2195736" y="2780928"/>
            <a:ext cx="1656184" cy="1296144"/>
          </a:xfrm>
          <a:prstGeom prst="cub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3" name="Picture 5" descr="D:\SHK\Palladio Days\Bilder\computer-ico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3140968"/>
            <a:ext cx="232792" cy="232792"/>
          </a:xfrm>
          <a:prstGeom prst="rect">
            <a:avLst/>
          </a:prstGeom>
          <a:noFill/>
        </p:spPr>
      </p:pic>
      <p:pic>
        <p:nvPicPr>
          <p:cNvPr id="97" name="Picture 5" descr="D:\SHK\Palladio Days\Bilder\computer-ico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7744" y="3140968"/>
            <a:ext cx="232792" cy="232792"/>
          </a:xfrm>
          <a:prstGeom prst="rect">
            <a:avLst/>
          </a:prstGeom>
          <a:noFill/>
        </p:spPr>
      </p:pic>
      <p:sp>
        <p:nvSpPr>
          <p:cNvPr id="52" name="Textfeld 51"/>
          <p:cNvSpPr txBox="1"/>
          <p:nvPr/>
        </p:nvSpPr>
        <p:spPr>
          <a:xfrm>
            <a:off x="3635896" y="1268760"/>
            <a:ext cx="869149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2800" smtClean="0"/>
              <a:t>PCM</a:t>
            </a:r>
            <a:endParaRPr lang="de-DE" sz="1600" dirty="0" smtClean="0"/>
          </a:p>
        </p:txBody>
      </p:sp>
      <p:sp>
        <p:nvSpPr>
          <p:cNvPr id="53" name="Textfeld 52"/>
          <p:cNvSpPr txBox="1"/>
          <p:nvPr/>
        </p:nvSpPr>
        <p:spPr>
          <a:xfrm>
            <a:off x="4644008" y="1268760"/>
            <a:ext cx="1223412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2800" smtClean="0"/>
              <a:t>Java EE</a:t>
            </a:r>
            <a:endParaRPr lang="de-DE" sz="1600" dirty="0" smtClean="0"/>
          </a:p>
        </p:txBody>
      </p:sp>
      <p:pic>
        <p:nvPicPr>
          <p:cNvPr id="1026" name="Picture 2" descr="D:\SHK\Palladio Days\Bilder\clipart_pake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068960"/>
            <a:ext cx="762000" cy="762000"/>
          </a:xfrm>
          <a:prstGeom prst="rect">
            <a:avLst/>
          </a:prstGeom>
          <a:noFill/>
        </p:spPr>
      </p:pic>
      <p:pic>
        <p:nvPicPr>
          <p:cNvPr id="1027" name="Picture 3" descr="D:\SHK\Palladio Days\Bilder\clipart_pake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12360" y="3068960"/>
            <a:ext cx="762000" cy="762000"/>
          </a:xfrm>
          <a:prstGeom prst="rect">
            <a:avLst/>
          </a:prstGeom>
          <a:noFill/>
        </p:spPr>
      </p:pic>
      <p:cxnSp>
        <p:nvCxnSpPr>
          <p:cNvPr id="54" name="Gerade Verbindung 53"/>
          <p:cNvCxnSpPr/>
          <p:nvPr/>
        </p:nvCxnSpPr>
        <p:spPr>
          <a:xfrm>
            <a:off x="4572000" y="1417638"/>
            <a:ext cx="0" cy="4747666"/>
          </a:xfrm>
          <a:prstGeom prst="line">
            <a:avLst/>
          </a:prstGeom>
          <a:ln w="22225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2" descr="C:\Users\Daria\Desktop\Mapping1\Mapping3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7504" y="332656"/>
            <a:ext cx="1305597" cy="97914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hteck 66"/>
          <p:cNvSpPr/>
          <p:nvPr/>
        </p:nvSpPr>
        <p:spPr>
          <a:xfrm>
            <a:off x="467544" y="1412776"/>
            <a:ext cx="259228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Mapping: PCM to Java EE 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D418-42F6-4C03-9912-9910FAFC75BC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17</a:t>
            </a:fld>
            <a:endParaRPr lang="sl-SI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2780928"/>
            <a:ext cx="1800200" cy="14962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Pfeil nach rechts 7"/>
          <p:cNvSpPr/>
          <p:nvPr/>
        </p:nvSpPr>
        <p:spPr>
          <a:xfrm>
            <a:off x="6156176" y="3284984"/>
            <a:ext cx="1080120" cy="409019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084168" y="2996952"/>
            <a:ext cx="1025730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ProtoCom</a:t>
            </a:r>
            <a:endParaRPr lang="de-DE" sz="1600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7236296" y="3573016"/>
            <a:ext cx="1512168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Java EE</a:t>
            </a:r>
          </a:p>
          <a:p>
            <a:pPr algn="ctr"/>
            <a:r>
              <a:rPr lang="en-US" smtClean="0"/>
              <a:t>Performance Prototype</a:t>
            </a:r>
            <a:endParaRPr lang="en-US" dirty="0" smtClean="0"/>
          </a:p>
        </p:txBody>
      </p:sp>
      <p:pic>
        <p:nvPicPr>
          <p:cNvPr id="31" name="Grafik 3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1700808"/>
            <a:ext cx="823557" cy="526921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1916832"/>
            <a:ext cx="227489" cy="14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79712" y="1916832"/>
            <a:ext cx="144016" cy="137140"/>
          </a:xfrm>
          <a:prstGeom prst="rect">
            <a:avLst/>
          </a:prstGeom>
        </p:spPr>
      </p:pic>
      <p:pic>
        <p:nvPicPr>
          <p:cNvPr id="37" name="Grafik 3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40024" y="1853208"/>
            <a:ext cx="823557" cy="526921"/>
          </a:xfrm>
          <a:prstGeom prst="rect">
            <a:avLst/>
          </a:prstGeom>
        </p:spPr>
      </p:pic>
      <p:pic>
        <p:nvPicPr>
          <p:cNvPr id="38" name="Grafik 3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24000" y="2069232"/>
            <a:ext cx="227489" cy="14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32112" y="2069232"/>
            <a:ext cx="144016" cy="137140"/>
          </a:xfrm>
          <a:prstGeom prst="rect">
            <a:avLst/>
          </a:prstGeom>
        </p:spPr>
      </p:pic>
      <p:sp>
        <p:nvSpPr>
          <p:cNvPr id="40" name="Rechteck 39"/>
          <p:cNvSpPr/>
          <p:nvPr/>
        </p:nvSpPr>
        <p:spPr>
          <a:xfrm>
            <a:off x="467544" y="2564904"/>
            <a:ext cx="259228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" name="Grafik 6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2924944"/>
            <a:ext cx="823557" cy="526921"/>
          </a:xfrm>
          <a:prstGeom prst="rect">
            <a:avLst/>
          </a:prstGeom>
        </p:spPr>
      </p:pic>
      <p:pic>
        <p:nvPicPr>
          <p:cNvPr id="62" name="Grafik 6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3140968"/>
            <a:ext cx="227489" cy="14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3" name="Grafik 6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19672" y="3140968"/>
            <a:ext cx="144016" cy="137140"/>
          </a:xfrm>
          <a:prstGeom prst="rect">
            <a:avLst/>
          </a:prstGeom>
        </p:spPr>
      </p:pic>
      <p:pic>
        <p:nvPicPr>
          <p:cNvPr id="65" name="Grafik 6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2924944"/>
            <a:ext cx="819192" cy="524128"/>
          </a:xfrm>
          <a:prstGeom prst="rect">
            <a:avLst/>
          </a:prstGeom>
        </p:spPr>
      </p:pic>
      <p:pic>
        <p:nvPicPr>
          <p:cNvPr id="66" name="Grafik 6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35696" y="3140968"/>
            <a:ext cx="227488" cy="144016"/>
          </a:xfrm>
          <a:prstGeom prst="rect">
            <a:avLst/>
          </a:prstGeom>
        </p:spPr>
      </p:pic>
      <p:cxnSp>
        <p:nvCxnSpPr>
          <p:cNvPr id="69" name="Gerade Verbindung mit Pfeil 68"/>
          <p:cNvCxnSpPr>
            <a:stCxn id="63" idx="3"/>
            <a:endCxn id="66" idx="1"/>
          </p:cNvCxnSpPr>
          <p:nvPr/>
        </p:nvCxnSpPr>
        <p:spPr>
          <a:xfrm>
            <a:off x="1763688" y="3209538"/>
            <a:ext cx="72008" cy="343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hteck 70"/>
          <p:cNvSpPr/>
          <p:nvPr/>
        </p:nvSpPr>
        <p:spPr>
          <a:xfrm>
            <a:off x="467544" y="3717032"/>
            <a:ext cx="259228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2" name="Grafik 7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4077072"/>
            <a:ext cx="823557" cy="526921"/>
          </a:xfrm>
          <a:prstGeom prst="rect">
            <a:avLst/>
          </a:prstGeom>
        </p:spPr>
      </p:pic>
      <p:pic>
        <p:nvPicPr>
          <p:cNvPr id="73" name="Grafik 7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293096"/>
            <a:ext cx="227489" cy="14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4" name="Grafik 7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19672" y="4293096"/>
            <a:ext cx="144016" cy="137140"/>
          </a:xfrm>
          <a:prstGeom prst="rect">
            <a:avLst/>
          </a:prstGeom>
        </p:spPr>
      </p:pic>
      <p:sp>
        <p:nvSpPr>
          <p:cNvPr id="75" name="Würfel 74"/>
          <p:cNvSpPr/>
          <p:nvPr/>
        </p:nvSpPr>
        <p:spPr>
          <a:xfrm>
            <a:off x="2051720" y="4077072"/>
            <a:ext cx="864096" cy="50405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7" name="Gerade Verbindung mit Pfeil 76"/>
          <p:cNvCxnSpPr/>
          <p:nvPr/>
        </p:nvCxnSpPr>
        <p:spPr>
          <a:xfrm>
            <a:off x="1763688" y="436510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hteck 77"/>
          <p:cNvSpPr/>
          <p:nvPr/>
        </p:nvSpPr>
        <p:spPr>
          <a:xfrm>
            <a:off x="467544" y="4869160"/>
            <a:ext cx="259228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1286" y="5157192"/>
            <a:ext cx="285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Textfeld 97"/>
          <p:cNvSpPr txBox="1"/>
          <p:nvPr/>
        </p:nvSpPr>
        <p:spPr>
          <a:xfrm>
            <a:off x="1115616" y="4869160"/>
            <a:ext cx="1277786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Usage Model</a:t>
            </a:r>
            <a:endParaRPr lang="de-DE" sz="1600" dirty="0" smtClean="0"/>
          </a:p>
        </p:txBody>
      </p:sp>
      <p:sp>
        <p:nvSpPr>
          <p:cNvPr id="103" name="Textfeld 102"/>
          <p:cNvSpPr txBox="1"/>
          <p:nvPr/>
        </p:nvSpPr>
        <p:spPr>
          <a:xfrm>
            <a:off x="1043608" y="3717032"/>
            <a:ext cx="1604478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Allocation Model</a:t>
            </a:r>
            <a:endParaRPr lang="de-DE" sz="1600" dirty="0" smtClean="0"/>
          </a:p>
        </p:txBody>
      </p:sp>
      <p:sp>
        <p:nvSpPr>
          <p:cNvPr id="108" name="Textfeld 107"/>
          <p:cNvSpPr txBox="1"/>
          <p:nvPr/>
        </p:nvSpPr>
        <p:spPr>
          <a:xfrm>
            <a:off x="971600" y="2564904"/>
            <a:ext cx="1563248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Assembly Model</a:t>
            </a:r>
            <a:endParaRPr lang="de-DE" sz="1600" dirty="0" smtClean="0"/>
          </a:p>
        </p:txBody>
      </p:sp>
      <p:sp>
        <p:nvSpPr>
          <p:cNvPr id="115" name="Textfeld 114"/>
          <p:cNvSpPr txBox="1"/>
          <p:nvPr/>
        </p:nvSpPr>
        <p:spPr>
          <a:xfrm>
            <a:off x="899592" y="1412776"/>
            <a:ext cx="1667701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Repository Model</a:t>
            </a:r>
            <a:endParaRPr lang="de-DE" sz="1600" dirty="0" smtClean="0"/>
          </a:p>
        </p:txBody>
      </p:sp>
      <p:sp>
        <p:nvSpPr>
          <p:cNvPr id="123" name="Textfeld 122"/>
          <p:cNvSpPr txBox="1"/>
          <p:nvPr/>
        </p:nvSpPr>
        <p:spPr>
          <a:xfrm>
            <a:off x="467544" y="5661248"/>
            <a:ext cx="73129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100" smtClean="0"/>
              <a:t>&lt;&lt;User&gt;&gt;</a:t>
            </a:r>
            <a:endParaRPr lang="de-DE" sz="1100" dirty="0" smtClean="0"/>
          </a:p>
        </p:txBody>
      </p:sp>
      <p:sp>
        <p:nvSpPr>
          <p:cNvPr id="124" name="Ellipse 123"/>
          <p:cNvSpPr/>
          <p:nvPr/>
        </p:nvSpPr>
        <p:spPr>
          <a:xfrm>
            <a:off x="1979712" y="5229200"/>
            <a:ext cx="79208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5" name="Gerade Verbindung mit Pfeil 124"/>
          <p:cNvCxnSpPr>
            <a:endCxn id="124" idx="2"/>
          </p:cNvCxnSpPr>
          <p:nvPr/>
        </p:nvCxnSpPr>
        <p:spPr>
          <a:xfrm flipV="1">
            <a:off x="969318" y="5445224"/>
            <a:ext cx="1010394" cy="248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Pfeil nach rechts 98"/>
          <p:cNvSpPr/>
          <p:nvPr/>
        </p:nvSpPr>
        <p:spPr>
          <a:xfrm rot="2194950">
            <a:off x="3035136" y="2184926"/>
            <a:ext cx="1710827" cy="165873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0" name="Pfeil nach rechts 99"/>
          <p:cNvSpPr/>
          <p:nvPr/>
        </p:nvSpPr>
        <p:spPr>
          <a:xfrm rot="1617409">
            <a:off x="3201594" y="2970811"/>
            <a:ext cx="1024432" cy="183483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2" name="Pfeil nach rechts 101"/>
          <p:cNvSpPr/>
          <p:nvPr/>
        </p:nvSpPr>
        <p:spPr>
          <a:xfrm rot="19134583">
            <a:off x="2985087" y="4682996"/>
            <a:ext cx="1710827" cy="165873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4" name="Pfeil nach rechts 103"/>
          <p:cNvSpPr/>
          <p:nvPr/>
        </p:nvSpPr>
        <p:spPr>
          <a:xfrm rot="19481145">
            <a:off x="3234637" y="3924235"/>
            <a:ext cx="1024432" cy="183483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05" name="Picture 2" descr="D:\SHK\Palladio Days\Bilder\javae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312" y="2708920"/>
            <a:ext cx="1296144" cy="866111"/>
          </a:xfrm>
          <a:prstGeom prst="rect">
            <a:avLst/>
          </a:prstGeom>
          <a:noFill/>
        </p:spPr>
      </p:pic>
      <p:pic>
        <p:nvPicPr>
          <p:cNvPr id="44" name="Picture 2" descr="D:\SHK\Palladio Days\Bilder\MC90044131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1340768"/>
            <a:ext cx="507504" cy="507504"/>
          </a:xfrm>
          <a:prstGeom prst="rect">
            <a:avLst/>
          </a:prstGeom>
          <a:noFill/>
        </p:spPr>
      </p:pic>
      <p:pic>
        <p:nvPicPr>
          <p:cNvPr id="45" name="Picture 2" descr="D:\SHK\Palladio Days\Bilder\MC90044131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2348880"/>
            <a:ext cx="507504" cy="507504"/>
          </a:xfrm>
          <a:prstGeom prst="rect">
            <a:avLst/>
          </a:prstGeom>
          <a:noFill/>
        </p:spPr>
      </p:pic>
      <p:pic>
        <p:nvPicPr>
          <p:cNvPr id="46" name="Picture 2" descr="D:\SHK\Palladio Days\Bilder\MC90044131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31840" y="3573016"/>
            <a:ext cx="507504" cy="507504"/>
          </a:xfrm>
          <a:prstGeom prst="rect">
            <a:avLst/>
          </a:prstGeom>
          <a:noFill/>
        </p:spPr>
      </p:pic>
      <p:sp>
        <p:nvSpPr>
          <p:cNvPr id="47" name="Multiplizieren 46"/>
          <p:cNvSpPr/>
          <p:nvPr/>
        </p:nvSpPr>
        <p:spPr>
          <a:xfrm>
            <a:off x="3131840" y="4725144"/>
            <a:ext cx="360040" cy="360040"/>
          </a:xfrm>
          <a:prstGeom prst="mathMultiply">
            <a:avLst/>
          </a:prstGeo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Mapping: </a:t>
            </a:r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595E-860C-48C2-A027-538113455B1C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18</a:t>
            </a:fld>
            <a:endParaRPr lang="sl-SI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755576" y="1628800"/>
          <a:ext cx="7704855" cy="390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/>
                <a:gridCol w="2568285"/>
                <a:gridCol w="2568285"/>
              </a:tblGrid>
              <a:tr h="432048">
                <a:tc>
                  <a:txBody>
                    <a:bodyPr/>
                    <a:lstStyle/>
                    <a:p>
                      <a:r>
                        <a:rPr lang="de-DE" dirty="0" smtClean="0"/>
                        <a:t>PCM </a:t>
                      </a:r>
                      <a:r>
                        <a:rPr lang="de-DE" dirty="0" err="1" smtClean="0"/>
                        <a:t>Concept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Java</a:t>
                      </a:r>
                      <a:r>
                        <a:rPr lang="de-DE" baseline="0" dirty="0" smtClean="0"/>
                        <a:t> 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Java EE</a:t>
                      </a:r>
                      <a:endParaRPr lang="de-DE" dirty="0"/>
                    </a:p>
                  </a:txBody>
                  <a:tcPr/>
                </a:tc>
              </a:tr>
              <a:tr h="621146">
                <a:tc>
                  <a:txBody>
                    <a:bodyPr/>
                    <a:lstStyle/>
                    <a:p>
                      <a:r>
                        <a:rPr lang="de-DE" dirty="0" smtClean="0"/>
                        <a:t>Interface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Java Interface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Java EE Business Interface</a:t>
                      </a:r>
                      <a:endParaRPr lang="de-DE" dirty="0"/>
                    </a:p>
                  </a:txBody>
                  <a:tcPr/>
                </a:tc>
              </a:tr>
              <a:tr h="887351">
                <a:tc>
                  <a:txBody>
                    <a:bodyPr/>
                    <a:lstStyle/>
                    <a:p>
                      <a:r>
                        <a:rPr lang="de-DE" dirty="0" smtClean="0"/>
                        <a:t>Basic </a:t>
                      </a:r>
                      <a:r>
                        <a:rPr lang="de-DE" dirty="0" err="1" smtClean="0"/>
                        <a:t>Component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Class </a:t>
                      </a:r>
                      <a:r>
                        <a:rPr lang="de-DE" dirty="0" err="1" smtClean="0"/>
                        <a:t>with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Simulated</a:t>
                      </a:r>
                      <a:r>
                        <a:rPr lang="de-DE" dirty="0" smtClean="0"/>
                        <a:t> SEFF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Stateless</a:t>
                      </a:r>
                      <a:r>
                        <a:rPr lang="de-DE" dirty="0" smtClean="0"/>
                        <a:t> Class </a:t>
                      </a:r>
                      <a:r>
                        <a:rPr lang="de-DE" dirty="0" err="1" smtClean="0"/>
                        <a:t>with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Simulated</a:t>
                      </a:r>
                      <a:r>
                        <a:rPr lang="de-DE" baseline="0" dirty="0" smtClean="0"/>
                        <a:t> SEFF (in an EJB </a:t>
                      </a:r>
                      <a:r>
                        <a:rPr lang="de-DE" baseline="0" dirty="0" err="1" smtClean="0"/>
                        <a:t>and</a:t>
                      </a:r>
                      <a:r>
                        <a:rPr lang="de-DE" baseline="0" dirty="0" smtClean="0"/>
                        <a:t> EAR Module)</a:t>
                      </a:r>
                      <a:endParaRPr lang="de-DE" dirty="0"/>
                    </a:p>
                  </a:txBody>
                  <a:tcPr/>
                </a:tc>
              </a:tr>
              <a:tr h="395465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Provided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Roles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Port </a:t>
                      </a:r>
                      <a:r>
                        <a:rPr lang="de-DE" dirty="0" err="1" smtClean="0"/>
                        <a:t>Classes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Port </a:t>
                      </a:r>
                      <a:r>
                        <a:rPr lang="de-DE" dirty="0" err="1" smtClean="0"/>
                        <a:t>Classes</a:t>
                      </a:r>
                      <a:endParaRPr lang="de-DE" dirty="0"/>
                    </a:p>
                  </a:txBody>
                  <a:tcPr/>
                </a:tc>
              </a:tr>
              <a:tr h="887351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Required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Roles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Context</a:t>
                      </a:r>
                      <a:r>
                        <a:rPr lang="de-DE" baseline="0" dirty="0" smtClean="0"/>
                        <a:t> Pattern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Annotation (</a:t>
                      </a:r>
                      <a:r>
                        <a:rPr lang="de-DE" dirty="0" err="1" smtClean="0"/>
                        <a:t>Dependency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Injection</a:t>
                      </a:r>
                      <a:r>
                        <a:rPr lang="de-DE" baseline="0" dirty="0" smtClean="0"/>
                        <a:t>)</a:t>
                      </a:r>
                      <a:endParaRPr lang="de-DE" dirty="0"/>
                    </a:p>
                  </a:txBody>
                  <a:tcPr/>
                </a:tc>
              </a:tr>
              <a:tr h="621146">
                <a:tc>
                  <a:txBody>
                    <a:bodyPr/>
                    <a:lstStyle/>
                    <a:p>
                      <a:r>
                        <a:rPr lang="de-DE" dirty="0" smtClean="0"/>
                        <a:t>Composite </a:t>
                      </a:r>
                      <a:r>
                        <a:rPr lang="de-DE" dirty="0" err="1" smtClean="0"/>
                        <a:t>Component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Facade</a:t>
                      </a:r>
                      <a:r>
                        <a:rPr lang="de-DE" dirty="0" smtClean="0"/>
                        <a:t> Class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EJB Modules in EAR</a:t>
                      </a:r>
                      <a:r>
                        <a:rPr lang="de-DE" baseline="0" dirty="0" smtClean="0"/>
                        <a:t> Module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Mapping: </a:t>
            </a:r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595E-860C-48C2-A027-538113455B1C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19</a:t>
            </a:fld>
            <a:endParaRPr lang="sl-SI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755576" y="1628800"/>
          <a:ext cx="7704855" cy="3472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44282"/>
                <a:gridCol w="2568285"/>
              </a:tblGrid>
              <a:tr h="432048">
                <a:tc>
                  <a:txBody>
                    <a:bodyPr/>
                    <a:lstStyle/>
                    <a:p>
                      <a:r>
                        <a:rPr lang="de-DE" dirty="0" smtClean="0"/>
                        <a:t>PCM </a:t>
                      </a:r>
                      <a:r>
                        <a:rPr lang="de-DE" dirty="0" err="1" smtClean="0"/>
                        <a:t>Concept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Java</a:t>
                      </a:r>
                      <a:r>
                        <a:rPr lang="de-DE" baseline="0" dirty="0" smtClean="0"/>
                        <a:t> 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Java EE</a:t>
                      </a:r>
                      <a:endParaRPr lang="de-DE" dirty="0"/>
                    </a:p>
                  </a:txBody>
                  <a:tcPr/>
                </a:tc>
              </a:tr>
              <a:tr h="60356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Assembly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Context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Instance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Component</a:t>
                      </a:r>
                      <a:r>
                        <a:rPr lang="de-DE" dirty="0" smtClean="0"/>
                        <a:t> Class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Deployed</a:t>
                      </a:r>
                      <a:r>
                        <a:rPr lang="de-DE" dirty="0" smtClean="0"/>
                        <a:t> EAR Module</a:t>
                      </a:r>
                      <a:endParaRPr lang="de-DE" dirty="0"/>
                    </a:p>
                  </a:txBody>
                  <a:tcPr/>
                </a:tc>
              </a:tr>
              <a:tr h="550732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Assembly</a:t>
                      </a:r>
                      <a:r>
                        <a:rPr lang="de-DE" baseline="0" dirty="0" smtClean="0"/>
                        <a:t> Connector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Deployment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Descriptor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Deployment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Descriptor</a:t>
                      </a:r>
                      <a:endParaRPr lang="de-DE" dirty="0"/>
                    </a:p>
                  </a:txBody>
                  <a:tcPr/>
                </a:tc>
              </a:tr>
              <a:tr h="603560">
                <a:tc>
                  <a:txBody>
                    <a:bodyPr/>
                    <a:lstStyle/>
                    <a:p>
                      <a:r>
                        <a:rPr lang="de-DE" dirty="0" smtClean="0"/>
                        <a:t>Internal Actions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Resource</a:t>
                      </a:r>
                      <a:r>
                        <a:rPr lang="de-DE" dirty="0" smtClean="0"/>
                        <a:t> Demand Generator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Resource</a:t>
                      </a:r>
                      <a:r>
                        <a:rPr lang="de-DE" dirty="0" smtClean="0"/>
                        <a:t> Demand Generator</a:t>
                      </a:r>
                      <a:endParaRPr lang="de-DE" dirty="0"/>
                    </a:p>
                  </a:txBody>
                  <a:tcPr/>
                </a:tc>
              </a:tr>
              <a:tr h="372902">
                <a:tc>
                  <a:txBody>
                    <a:bodyPr/>
                    <a:lstStyle/>
                    <a:p>
                      <a:r>
                        <a:rPr lang="de-DE" dirty="0" smtClean="0"/>
                        <a:t>Call Actions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mtClean="0"/>
                        <a:t>RMI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RMI-IIOP</a:t>
                      </a:r>
                      <a:endParaRPr lang="de-DE" dirty="0"/>
                    </a:p>
                  </a:txBody>
                  <a:tcPr/>
                </a:tc>
              </a:tr>
              <a:tr h="836723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Control</a:t>
                      </a:r>
                      <a:r>
                        <a:rPr lang="de-DE" dirty="0" smtClean="0"/>
                        <a:t> Flow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Java </a:t>
                      </a:r>
                      <a:r>
                        <a:rPr lang="de-DE" dirty="0" err="1" smtClean="0"/>
                        <a:t>Control</a:t>
                      </a:r>
                      <a:r>
                        <a:rPr lang="de-DE" dirty="0" smtClean="0"/>
                        <a:t> Flow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Java </a:t>
                      </a:r>
                      <a:r>
                        <a:rPr lang="de-DE" dirty="0" err="1" smtClean="0"/>
                        <a:t>Control</a:t>
                      </a:r>
                      <a:r>
                        <a:rPr lang="de-DE" dirty="0" smtClean="0"/>
                        <a:t> Flow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el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Problem</a:t>
            </a:r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F644-EC75-4409-AFA1-5F3E7430E51B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2</a:t>
            </a:fld>
            <a:endParaRPr lang="sl-SI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1560" y="1556792"/>
            <a:ext cx="1224136" cy="122413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1484784"/>
            <a:ext cx="576064" cy="4788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Pfeil nach rechts 8"/>
          <p:cNvSpPr/>
          <p:nvPr/>
        </p:nvSpPr>
        <p:spPr>
          <a:xfrm>
            <a:off x="2483768" y="1628800"/>
            <a:ext cx="936104" cy="409019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411760" y="1340768"/>
            <a:ext cx="1025730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ProtoCom</a:t>
            </a:r>
            <a:endParaRPr lang="de-DE" sz="1600" dirty="0" smtClean="0"/>
          </a:p>
        </p:txBody>
      </p:sp>
      <p:sp>
        <p:nvSpPr>
          <p:cNvPr id="12" name="Textfeld 11"/>
          <p:cNvSpPr txBox="1"/>
          <p:nvPr/>
        </p:nvSpPr>
        <p:spPr>
          <a:xfrm>
            <a:off x="3563888" y="2348880"/>
            <a:ext cx="1016112" cy="58477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/>
            <a:r>
              <a:rPr lang="de-DE" sz="1600" smtClean="0"/>
              <a:t>Java SE </a:t>
            </a:r>
          </a:p>
          <a:p>
            <a:pPr algn="ctr"/>
            <a:r>
              <a:rPr lang="de-DE" sz="1600" smtClean="0"/>
              <a:t>Prototype</a:t>
            </a:r>
            <a:endParaRPr lang="de-DE" sz="1600" dirty="0" smtClean="0"/>
          </a:p>
        </p:txBody>
      </p:sp>
      <p:sp>
        <p:nvSpPr>
          <p:cNvPr id="13" name="Pfeil nach rechts 12"/>
          <p:cNvSpPr/>
          <p:nvPr/>
        </p:nvSpPr>
        <p:spPr>
          <a:xfrm>
            <a:off x="4716016" y="1628800"/>
            <a:ext cx="1008112" cy="409019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5" name="Wolke 14"/>
          <p:cNvSpPr/>
          <p:nvPr/>
        </p:nvSpPr>
        <p:spPr>
          <a:xfrm>
            <a:off x="5940152" y="1052736"/>
            <a:ext cx="2592288" cy="180020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D:\SHK\Palladio Days\Bilder\MC900424790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1484784"/>
            <a:ext cx="784896" cy="816992"/>
          </a:xfrm>
          <a:prstGeom prst="rect">
            <a:avLst/>
          </a:prstGeom>
          <a:noFill/>
        </p:spPr>
      </p:pic>
      <p:sp>
        <p:nvSpPr>
          <p:cNvPr id="20" name="Textfeld 19"/>
          <p:cNvSpPr txBox="1"/>
          <p:nvPr/>
        </p:nvSpPr>
        <p:spPr>
          <a:xfrm>
            <a:off x="4644008" y="1340768"/>
            <a:ext cx="1209177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Deployment</a:t>
            </a:r>
            <a:endParaRPr lang="de-DE" sz="1600" dirty="0" smtClean="0"/>
          </a:p>
        </p:txBody>
      </p:sp>
      <p:sp>
        <p:nvSpPr>
          <p:cNvPr id="40" name="Legende mit Linie 1 39"/>
          <p:cNvSpPr/>
          <p:nvPr/>
        </p:nvSpPr>
        <p:spPr>
          <a:xfrm>
            <a:off x="1043608" y="3284984"/>
            <a:ext cx="7776864" cy="2952328"/>
          </a:xfrm>
          <a:prstGeom prst="borderCallout1">
            <a:avLst>
              <a:gd name="adj1" fmla="val -195"/>
              <a:gd name="adj2" fmla="val 22537"/>
              <a:gd name="adj3" fmla="val -38079"/>
              <a:gd name="adj4" fmla="val 14728"/>
            </a:avLst>
          </a:prstGeom>
          <a:solidFill>
            <a:schemeClr val="lt1">
              <a:alpha val="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99" name="Gruppieren 98"/>
          <p:cNvGrpSpPr/>
          <p:nvPr/>
        </p:nvGrpSpPr>
        <p:grpSpPr>
          <a:xfrm>
            <a:off x="1331640" y="3501008"/>
            <a:ext cx="6984776" cy="2592288"/>
            <a:chOff x="1259632" y="3212976"/>
            <a:chExt cx="6984776" cy="2592288"/>
          </a:xfrm>
        </p:grpSpPr>
        <p:sp>
          <p:nvSpPr>
            <p:cNvPr id="61" name="Würfel 60"/>
            <p:cNvSpPr/>
            <p:nvPr/>
          </p:nvSpPr>
          <p:spPr>
            <a:xfrm>
              <a:off x="2699792" y="3212976"/>
              <a:ext cx="2520280" cy="1440160"/>
            </a:xfrm>
            <a:prstGeom prst="cub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7" name="Gruppieren 36"/>
            <p:cNvGrpSpPr/>
            <p:nvPr/>
          </p:nvGrpSpPr>
          <p:grpSpPr>
            <a:xfrm>
              <a:off x="2987824" y="3717032"/>
              <a:ext cx="1693960" cy="812160"/>
              <a:chOff x="1420937" y="3933056"/>
              <a:chExt cx="1693960" cy="812160"/>
            </a:xfrm>
          </p:grpSpPr>
          <p:pic>
            <p:nvPicPr>
              <p:cNvPr id="23" name="Grafik 22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619672" y="3933056"/>
                <a:ext cx="1269375" cy="812160"/>
              </a:xfrm>
              <a:prstGeom prst="rect">
                <a:avLst/>
              </a:prstGeom>
            </p:spPr>
          </p:pic>
          <p:sp>
            <p:nvSpPr>
              <p:cNvPr id="24" name="Textfeld 23"/>
              <p:cNvSpPr txBox="1"/>
              <p:nvPr/>
            </p:nvSpPr>
            <p:spPr>
              <a:xfrm>
                <a:off x="1574433" y="4169859"/>
                <a:ext cx="1379447" cy="338554"/>
              </a:xfrm>
              <a:prstGeom prst="rect">
                <a:avLst/>
              </a:prstGeom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smtClean="0"/>
                  <a:t>Alice</a:t>
                </a:r>
                <a:endParaRPr lang="en-US" sz="1600" dirty="0" smtClean="0"/>
              </a:p>
            </p:txBody>
          </p:sp>
          <p:pic>
            <p:nvPicPr>
              <p:cNvPr id="25" name="Grafik 24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420937" y="4278684"/>
                <a:ext cx="241110" cy="152640"/>
              </a:xfrm>
              <a:prstGeom prst="rect">
                <a:avLst/>
              </a:prstGeom>
            </p:spPr>
          </p:pic>
          <p:pic>
            <p:nvPicPr>
              <p:cNvPr id="26" name="Grafik 25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2861097" y="4221088"/>
                <a:ext cx="253800" cy="241680"/>
              </a:xfrm>
              <a:prstGeom prst="rect">
                <a:avLst/>
              </a:prstGeom>
            </p:spPr>
          </p:pic>
        </p:grpSp>
        <p:sp>
          <p:nvSpPr>
            <p:cNvPr id="27" name="Würfel 26"/>
            <p:cNvSpPr/>
            <p:nvPr/>
          </p:nvSpPr>
          <p:spPr>
            <a:xfrm>
              <a:off x="5724128" y="3212976"/>
              <a:ext cx="2520280" cy="144016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9" name="Gruppieren 38"/>
            <p:cNvGrpSpPr/>
            <p:nvPr/>
          </p:nvGrpSpPr>
          <p:grpSpPr>
            <a:xfrm>
              <a:off x="6012160" y="3717032"/>
              <a:ext cx="1532943" cy="812160"/>
              <a:chOff x="4085233" y="4005064"/>
              <a:chExt cx="1532943" cy="812160"/>
            </a:xfrm>
          </p:grpSpPr>
          <p:pic>
            <p:nvPicPr>
              <p:cNvPr id="33" name="Grafik 32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4283968" y="4005064"/>
                <a:ext cx="1269375" cy="812160"/>
              </a:xfrm>
              <a:prstGeom prst="rect">
                <a:avLst/>
              </a:prstGeom>
            </p:spPr>
          </p:pic>
          <p:sp>
            <p:nvSpPr>
              <p:cNvPr id="34" name="Textfeld 33"/>
              <p:cNvSpPr txBox="1"/>
              <p:nvPr/>
            </p:nvSpPr>
            <p:spPr>
              <a:xfrm>
                <a:off x="4238729" y="4241867"/>
                <a:ext cx="1379447" cy="338554"/>
              </a:xfrm>
              <a:prstGeom prst="rect">
                <a:avLst/>
              </a:prstGeom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smtClean="0"/>
                  <a:t>Bob</a:t>
                </a:r>
                <a:endParaRPr lang="en-US" sz="1600" dirty="0" smtClean="0"/>
              </a:p>
            </p:txBody>
          </p:sp>
          <p:pic>
            <p:nvPicPr>
              <p:cNvPr id="35" name="Grafik 34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4085233" y="4350692"/>
                <a:ext cx="241110" cy="152640"/>
              </a:xfrm>
              <a:prstGeom prst="rect">
                <a:avLst/>
              </a:prstGeom>
            </p:spPr>
          </p:pic>
        </p:grp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259632" y="3429000"/>
              <a:ext cx="1008112" cy="135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feld 43"/>
            <p:cNvSpPr txBox="1"/>
            <p:nvPr/>
          </p:nvSpPr>
          <p:spPr>
            <a:xfrm>
              <a:off x="3491880" y="3212976"/>
              <a:ext cx="872290" cy="338554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z="1600" smtClean="0"/>
                <a:t>Server 1</a:t>
              </a:r>
              <a:endParaRPr lang="de-DE" sz="1600" dirty="0" smtClean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6444208" y="3212976"/>
              <a:ext cx="872290" cy="338554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z="1600" smtClean="0"/>
                <a:t>Server 2</a:t>
              </a:r>
              <a:endParaRPr lang="de-DE" sz="1600" dirty="0" smtClean="0"/>
            </a:p>
          </p:txBody>
        </p:sp>
        <p:cxnSp>
          <p:nvCxnSpPr>
            <p:cNvPr id="48" name="Gerade Verbindung mit Pfeil 47"/>
            <p:cNvCxnSpPr/>
            <p:nvPr/>
          </p:nvCxnSpPr>
          <p:spPr>
            <a:xfrm>
              <a:off x="2123728" y="4149080"/>
              <a:ext cx="864096" cy="0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Gerade Verbindung mit Pfeil 58"/>
            <p:cNvCxnSpPr>
              <a:endCxn id="35" idx="1"/>
            </p:cNvCxnSpPr>
            <p:nvPr/>
          </p:nvCxnSpPr>
          <p:spPr>
            <a:xfrm flipV="1">
              <a:off x="4644008" y="4138980"/>
              <a:ext cx="1368152" cy="10100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4" name="Gruppieren 73"/>
            <p:cNvGrpSpPr/>
            <p:nvPr/>
          </p:nvGrpSpPr>
          <p:grpSpPr>
            <a:xfrm>
              <a:off x="5436096" y="4941168"/>
              <a:ext cx="1224136" cy="864096"/>
              <a:chOff x="2123728" y="5301208"/>
              <a:chExt cx="1224136" cy="864096"/>
            </a:xfrm>
          </p:grpSpPr>
          <p:sp>
            <p:nvSpPr>
              <p:cNvPr id="63" name="Rechteck 62"/>
              <p:cNvSpPr/>
              <p:nvPr/>
            </p:nvSpPr>
            <p:spPr>
              <a:xfrm>
                <a:off x="2123728" y="5301208"/>
                <a:ext cx="1224136" cy="86409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600" smtClean="0"/>
                  <a:t>+ sayHello()</a:t>
                </a:r>
                <a:endParaRPr lang="de-DE" sz="1600"/>
              </a:p>
            </p:txBody>
          </p:sp>
          <p:cxnSp>
            <p:nvCxnSpPr>
              <p:cNvPr id="65" name="Gerade Verbindung 64"/>
              <p:cNvCxnSpPr/>
              <p:nvPr/>
            </p:nvCxnSpPr>
            <p:spPr>
              <a:xfrm>
                <a:off x="2123728" y="5589240"/>
                <a:ext cx="122413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3" name="Textfeld 72"/>
              <p:cNvSpPr txBox="1"/>
              <p:nvPr/>
            </p:nvSpPr>
            <p:spPr>
              <a:xfrm>
                <a:off x="2411760" y="5301208"/>
                <a:ext cx="611065" cy="369332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de-DE" smtClean="0"/>
                  <a:t>IBob</a:t>
                </a:r>
                <a:endParaRPr lang="de-DE" dirty="0" smtClean="0"/>
              </a:p>
            </p:txBody>
          </p:sp>
        </p:grpSp>
        <p:grpSp>
          <p:nvGrpSpPr>
            <p:cNvPr id="75" name="Gruppieren 74"/>
            <p:cNvGrpSpPr/>
            <p:nvPr/>
          </p:nvGrpSpPr>
          <p:grpSpPr>
            <a:xfrm>
              <a:off x="2411760" y="4941168"/>
              <a:ext cx="1224136" cy="864096"/>
              <a:chOff x="2123728" y="5301208"/>
              <a:chExt cx="1224136" cy="864096"/>
            </a:xfrm>
          </p:grpSpPr>
          <p:sp>
            <p:nvSpPr>
              <p:cNvPr id="76" name="Rechteck 75"/>
              <p:cNvSpPr/>
              <p:nvPr/>
            </p:nvSpPr>
            <p:spPr>
              <a:xfrm>
                <a:off x="2123728" y="5301208"/>
                <a:ext cx="1224136" cy="86409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600" smtClean="0"/>
                  <a:t>+ callBob()</a:t>
                </a:r>
                <a:endParaRPr lang="de-DE" sz="1600"/>
              </a:p>
            </p:txBody>
          </p:sp>
          <p:cxnSp>
            <p:nvCxnSpPr>
              <p:cNvPr id="77" name="Gerade Verbindung 76"/>
              <p:cNvCxnSpPr/>
              <p:nvPr/>
            </p:nvCxnSpPr>
            <p:spPr>
              <a:xfrm>
                <a:off x="2123728" y="5589240"/>
                <a:ext cx="122413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8" name="Textfeld 77"/>
              <p:cNvSpPr txBox="1"/>
              <p:nvPr/>
            </p:nvSpPr>
            <p:spPr>
              <a:xfrm>
                <a:off x="2411760" y="5301208"/>
                <a:ext cx="694421" cy="369332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de-DE" smtClean="0"/>
                  <a:t>IAlice</a:t>
                </a:r>
                <a:endParaRPr lang="de-DE" dirty="0" smtClean="0"/>
              </a:p>
            </p:txBody>
          </p:sp>
        </p:grpSp>
        <p:cxnSp>
          <p:nvCxnSpPr>
            <p:cNvPr id="80" name="Gerade Verbindung 79"/>
            <p:cNvCxnSpPr>
              <a:stCxn id="73" idx="0"/>
              <a:endCxn id="35" idx="1"/>
            </p:cNvCxnSpPr>
            <p:nvPr/>
          </p:nvCxnSpPr>
          <p:spPr>
            <a:xfrm flipH="1" flipV="1">
              <a:off x="6012160" y="4138980"/>
              <a:ext cx="17501" cy="8021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Gerade Verbindung 88"/>
            <p:cNvCxnSpPr>
              <a:endCxn id="78" idx="0"/>
            </p:cNvCxnSpPr>
            <p:nvPr/>
          </p:nvCxnSpPr>
          <p:spPr>
            <a:xfrm flipH="1">
              <a:off x="3047003" y="4149080"/>
              <a:ext cx="12829" cy="7920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0" name="Picture 2" descr="D:\SHK\Palladio Days\Bilder\MC900424790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312" y="1340768"/>
            <a:ext cx="784896" cy="816992"/>
          </a:xfrm>
          <a:prstGeom prst="rect">
            <a:avLst/>
          </a:prstGeom>
          <a:noFill/>
        </p:spPr>
      </p:pic>
      <p:pic>
        <p:nvPicPr>
          <p:cNvPr id="50" name="Picture 2" descr="D:\SHK\Palladio Days\Bilder\Java-200x20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91880" y="1196752"/>
            <a:ext cx="1168524" cy="1168524"/>
          </a:xfrm>
          <a:prstGeom prst="rect">
            <a:avLst/>
          </a:prstGeom>
          <a:noFill/>
        </p:spPr>
      </p:pic>
      <p:pic>
        <p:nvPicPr>
          <p:cNvPr id="47" name="Picture 2" descr="D:\SHK\Palladio Days\Bilder\Java-200x20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20272" y="2060848"/>
            <a:ext cx="504056" cy="504056"/>
          </a:xfrm>
          <a:prstGeom prst="rect">
            <a:avLst/>
          </a:prstGeom>
          <a:noFill/>
        </p:spPr>
      </p:pic>
      <p:sp>
        <p:nvSpPr>
          <p:cNvPr id="19" name="Multiplizieren 18"/>
          <p:cNvSpPr/>
          <p:nvPr/>
        </p:nvSpPr>
        <p:spPr>
          <a:xfrm>
            <a:off x="6732240" y="1268760"/>
            <a:ext cx="1008112" cy="1224136"/>
          </a:xfrm>
          <a:prstGeom prst="mathMultiply">
            <a:avLst/>
          </a:prstGeo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feld 50"/>
          <p:cNvSpPr txBox="1"/>
          <p:nvPr/>
        </p:nvSpPr>
        <p:spPr>
          <a:xfrm>
            <a:off x="611560" y="2564904"/>
            <a:ext cx="1258293" cy="58477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/>
            <a:r>
              <a:rPr lang="de-DE" sz="1600" smtClean="0"/>
              <a:t>Performance</a:t>
            </a:r>
          </a:p>
          <a:p>
            <a:pPr algn="ctr"/>
            <a:r>
              <a:rPr lang="de-DE" sz="1600" smtClean="0"/>
              <a:t>Engineer</a:t>
            </a:r>
            <a:endParaRPr lang="de-DE" sz="1600" dirty="0" smtClean="0"/>
          </a:p>
        </p:txBody>
      </p:sp>
      <p:sp>
        <p:nvSpPr>
          <p:cNvPr id="52" name="Würfel 51"/>
          <p:cNvSpPr/>
          <p:nvPr/>
        </p:nvSpPr>
        <p:spPr>
          <a:xfrm>
            <a:off x="3275856" y="4437112"/>
            <a:ext cx="216024" cy="144016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Würfel 52"/>
          <p:cNvSpPr/>
          <p:nvPr/>
        </p:nvSpPr>
        <p:spPr>
          <a:xfrm>
            <a:off x="2195736" y="4221088"/>
            <a:ext cx="216024" cy="144016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Würfel 53"/>
          <p:cNvSpPr/>
          <p:nvPr/>
        </p:nvSpPr>
        <p:spPr>
          <a:xfrm>
            <a:off x="4572000" y="4221088"/>
            <a:ext cx="216024" cy="144016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Würfel 54"/>
          <p:cNvSpPr/>
          <p:nvPr/>
        </p:nvSpPr>
        <p:spPr>
          <a:xfrm>
            <a:off x="6012160" y="4509120"/>
            <a:ext cx="216024" cy="144016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7" name="Picture 3" descr="D:\SHK\Palladio Days\Bilder\Lupe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699792" y="4149080"/>
            <a:ext cx="703709" cy="703709"/>
          </a:xfrm>
          <a:prstGeom prst="rect">
            <a:avLst/>
          </a:prstGeom>
          <a:noFill/>
        </p:spPr>
      </p:pic>
      <p:pic>
        <p:nvPicPr>
          <p:cNvPr id="56" name="Picture 3" descr="D:\SHK\Palladio Days\Bilder\Lupe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52120" y="4221088"/>
            <a:ext cx="703709" cy="703709"/>
          </a:xfrm>
          <a:prstGeom prst="rect">
            <a:avLst/>
          </a:prstGeom>
          <a:noFill/>
        </p:spPr>
      </p:pic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7164288" y="5661248"/>
          <a:ext cx="1440160" cy="436412"/>
        </p:xfrm>
        <a:graphic>
          <a:graphicData uri="http://schemas.openxmlformats.org/presentationml/2006/ole">
            <p:oleObj spid="_x0000_s1026" name="Acrobat Document" r:id="rId13" imgW="5030280" imgH="1524240" progId="AcroExch.Document.7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95003E-6 L -0.12205 -1.95003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2228E-6 L 0.11423 -1.92228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55679E-6 L 0.15364 -1.55679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38793E-6 L -0.15347 -1.38793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/>
      <p:bldP spid="13" grpId="0" animBg="1"/>
      <p:bldP spid="15" grpId="0" animBg="1"/>
      <p:bldP spid="20" grpId="0"/>
      <p:bldP spid="40" grpId="0" animBg="1"/>
      <p:bldP spid="19" grpId="0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Mapping: </a:t>
            </a:r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595E-860C-48C2-A027-538113455B1C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20</a:t>
            </a:fld>
            <a:endParaRPr lang="sl-SI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755576" y="1628800"/>
          <a:ext cx="7704855" cy="2916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/>
                <a:gridCol w="2568285"/>
                <a:gridCol w="2568285"/>
              </a:tblGrid>
              <a:tr h="432048">
                <a:tc>
                  <a:txBody>
                    <a:bodyPr/>
                    <a:lstStyle/>
                    <a:p>
                      <a:r>
                        <a:rPr lang="de-DE" dirty="0" smtClean="0"/>
                        <a:t>PCM </a:t>
                      </a:r>
                      <a:r>
                        <a:rPr lang="de-DE" dirty="0" err="1" smtClean="0"/>
                        <a:t>Concept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Java</a:t>
                      </a:r>
                      <a:r>
                        <a:rPr lang="de-DE" baseline="0" dirty="0" smtClean="0"/>
                        <a:t> 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Java EE</a:t>
                      </a:r>
                      <a:endParaRPr lang="de-DE" dirty="0"/>
                    </a:p>
                  </a:txBody>
                  <a:tcPr/>
                </a:tc>
              </a:tr>
              <a:tr h="621146">
                <a:tc>
                  <a:txBody>
                    <a:bodyPr/>
                    <a:lstStyle/>
                    <a:p>
                      <a:r>
                        <a:rPr lang="de-DE" dirty="0" smtClean="0"/>
                        <a:t>Data Flow </a:t>
                      </a:r>
                      <a:r>
                        <a:rPr lang="de-DE" dirty="0" err="1" smtClean="0"/>
                        <a:t>Annotations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Java </a:t>
                      </a:r>
                      <a:r>
                        <a:rPr lang="de-DE" dirty="0" err="1" smtClean="0"/>
                        <a:t>Control</a:t>
                      </a:r>
                      <a:r>
                        <a:rPr lang="de-DE" baseline="0" dirty="0" smtClean="0"/>
                        <a:t> Flow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Java </a:t>
                      </a:r>
                      <a:r>
                        <a:rPr lang="de-DE" dirty="0" err="1" smtClean="0"/>
                        <a:t>Control</a:t>
                      </a:r>
                      <a:r>
                        <a:rPr lang="de-DE" dirty="0" smtClean="0"/>
                        <a:t> Flow</a:t>
                      </a:r>
                      <a:endParaRPr lang="de-DE" dirty="0"/>
                    </a:p>
                  </a:txBody>
                  <a:tcPr/>
                </a:tc>
              </a:tr>
              <a:tr h="621146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Allocation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Context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Manual </a:t>
                      </a:r>
                      <a:r>
                        <a:rPr lang="de-DE" dirty="0" err="1" smtClean="0"/>
                        <a:t>Deployment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Manual </a:t>
                      </a:r>
                      <a:r>
                        <a:rPr lang="de-DE" dirty="0" err="1" smtClean="0"/>
                        <a:t>Deployment</a:t>
                      </a:r>
                      <a:endParaRPr lang="de-DE" dirty="0"/>
                    </a:p>
                  </a:txBody>
                  <a:tcPr/>
                </a:tc>
              </a:tr>
              <a:tr h="621146">
                <a:tc>
                  <a:txBody>
                    <a:bodyPr/>
                    <a:lstStyle/>
                    <a:p>
                      <a:r>
                        <a:rPr lang="de-DE" dirty="0" smtClean="0"/>
                        <a:t>Resources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[</a:t>
                      </a:r>
                      <a:r>
                        <a:rPr lang="de-DE" dirty="0" err="1" smtClean="0"/>
                        <a:t>Uses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Physical</a:t>
                      </a:r>
                      <a:r>
                        <a:rPr lang="de-DE" dirty="0" smtClean="0"/>
                        <a:t> Resources]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[</a:t>
                      </a:r>
                      <a:r>
                        <a:rPr lang="de-DE" dirty="0" err="1" smtClean="0"/>
                        <a:t>Uses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Physical</a:t>
                      </a:r>
                      <a:r>
                        <a:rPr lang="de-DE" baseline="0" dirty="0" smtClean="0"/>
                        <a:t> Resources]</a:t>
                      </a:r>
                    </a:p>
                  </a:txBody>
                  <a:tcPr/>
                </a:tc>
              </a:tr>
              <a:tr h="621146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Usage</a:t>
                      </a:r>
                      <a:r>
                        <a:rPr lang="de-DE" dirty="0" smtClean="0"/>
                        <a:t> Model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Workload</a:t>
                      </a:r>
                      <a:r>
                        <a:rPr lang="de-DE" dirty="0" smtClean="0"/>
                        <a:t> Driver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aseline="0" dirty="0" err="1" smtClean="0"/>
                        <a:t>Workload</a:t>
                      </a:r>
                      <a:r>
                        <a:rPr lang="de-DE" baseline="0" dirty="0" smtClean="0"/>
                        <a:t> Driver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595E-860C-48C2-A027-538113455B1C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21</a:t>
            </a:fld>
            <a:endParaRPr lang="sl-SI" dirty="0"/>
          </a:p>
        </p:txBody>
      </p:sp>
      <p:graphicFrame>
        <p:nvGraphicFramePr>
          <p:cNvPr id="7" name="Diagramm 6"/>
          <p:cNvGraphicFramePr/>
          <p:nvPr/>
        </p:nvGraphicFramePr>
        <p:xfrm>
          <a:off x="539552" y="764704"/>
          <a:ext cx="7992888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>
                                            <p:graphicEl>
                                              <a:dgm id="{02DA423C-2E6F-435F-B061-3DA8016B5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>
                                            <p:graphicEl>
                                              <a:dgm id="{02DA423C-2E6F-435F-B061-3DA8016B52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7">
                                            <p:graphicEl>
                                              <a:dgm id="{4E54AC6A-466B-4E65-9AA8-F13A4ABC3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7">
                                            <p:graphicEl>
                                              <a:dgm id="{4E54AC6A-466B-4E65-9AA8-F13A4ABC3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7">
                                            <p:graphicEl>
                                              <a:dgm id="{32F643EE-93C3-42EE-9F8E-A01123C8B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7">
                                            <p:graphicEl>
                                              <a:dgm id="{32F643EE-93C3-42EE-9F8E-A01123C8B4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7">
                                            <p:graphicEl>
                                              <a:dgm id="{68EAB526-8C0D-4A60-8CD5-746CC9831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7">
                                            <p:graphicEl>
                                              <a:dgm id="{68EAB526-8C0D-4A60-8CD5-746CC98316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7">
                                            <p:graphicEl>
                                              <a:dgm id="{C8485A08-0E3F-4F46-9ACA-97832031E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7">
                                            <p:graphicEl>
                                              <a:dgm id="{C8485A08-0E3F-4F46-9ACA-97832031E1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7">
                                            <p:graphicEl>
                                              <a:dgm id="{BC9E911F-CBCE-41D2-8673-C293C2C15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7">
                                            <p:graphicEl>
                                              <a:dgm id="{BC9E911F-CBCE-41D2-8673-C293C2C15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7">
                                            <p:graphicEl>
                                              <a:dgm id="{E6E7AFE9-4CF5-4937-9855-A0F0BA28B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7">
                                            <p:graphicEl>
                                              <a:dgm id="{E6E7AFE9-4CF5-4937-9855-A0F0BA28B7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757EAC0-20F0-4EC4-BCB6-585C1F5F59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0E10A8-92AE-4D4A-8604-9BB5F8028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Conclusions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8F4B-7CDE-401D-AA1C-D8E47320D348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22</a:t>
            </a:fld>
            <a:endParaRPr lang="sl-SI" dirty="0"/>
          </a:p>
        </p:txBody>
      </p:sp>
      <p:sp>
        <p:nvSpPr>
          <p:cNvPr id="14" name="Textfeld 13"/>
          <p:cNvSpPr txBox="1"/>
          <p:nvPr/>
        </p:nvSpPr>
        <p:spPr>
          <a:xfrm>
            <a:off x="3347864" y="2564904"/>
            <a:ext cx="2448272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Java SE </a:t>
            </a:r>
          </a:p>
          <a:p>
            <a:pPr algn="ctr"/>
            <a:r>
              <a:rPr lang="en-US" smtClean="0"/>
              <a:t>Performance Prototype</a:t>
            </a:r>
            <a:endParaRPr lang="en-US" dirty="0" smtClean="0"/>
          </a:p>
        </p:txBody>
      </p:sp>
      <p:sp>
        <p:nvSpPr>
          <p:cNvPr id="18" name="Textfeld 17"/>
          <p:cNvSpPr txBox="1"/>
          <p:nvPr/>
        </p:nvSpPr>
        <p:spPr>
          <a:xfrm>
            <a:off x="3491880" y="4509120"/>
            <a:ext cx="2448272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Java EE</a:t>
            </a:r>
          </a:p>
          <a:p>
            <a:pPr algn="ctr"/>
            <a:r>
              <a:rPr lang="en-US" smtClean="0"/>
              <a:t>Performance Prototype</a:t>
            </a:r>
            <a:endParaRPr lang="en-US" dirty="0" smtClean="0"/>
          </a:p>
        </p:txBody>
      </p:sp>
      <p:sp>
        <p:nvSpPr>
          <p:cNvPr id="22" name="Pfeil nach rechts 21"/>
          <p:cNvSpPr/>
          <p:nvPr/>
        </p:nvSpPr>
        <p:spPr>
          <a:xfrm>
            <a:off x="2411760" y="1916832"/>
            <a:ext cx="1080120" cy="409019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34" name="Grafik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276872"/>
            <a:ext cx="1592453" cy="1323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E:\Downloads\MC90043158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2204864"/>
            <a:ext cx="1684784" cy="1684784"/>
          </a:xfrm>
          <a:prstGeom prst="rect">
            <a:avLst/>
          </a:prstGeom>
          <a:noFill/>
        </p:spPr>
      </p:pic>
      <p:sp>
        <p:nvSpPr>
          <p:cNvPr id="52" name="Pfeil nach rechts 51"/>
          <p:cNvSpPr/>
          <p:nvPr/>
        </p:nvSpPr>
        <p:spPr>
          <a:xfrm>
            <a:off x="2411760" y="4005064"/>
            <a:ext cx="1080120" cy="409019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Pfeil nach rechts 52"/>
          <p:cNvSpPr/>
          <p:nvPr/>
        </p:nvSpPr>
        <p:spPr>
          <a:xfrm>
            <a:off x="5436096" y="1916832"/>
            <a:ext cx="1080120" cy="409019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5" name="Pfeil nach rechts 54"/>
          <p:cNvSpPr/>
          <p:nvPr/>
        </p:nvSpPr>
        <p:spPr>
          <a:xfrm>
            <a:off x="5436096" y="4005064"/>
            <a:ext cx="1080120" cy="409019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899592" y="3861048"/>
            <a:ext cx="724878" cy="58477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/>
            <a:r>
              <a:rPr lang="de-DE" sz="1600" smtClean="0"/>
              <a:t>PCM</a:t>
            </a:r>
          </a:p>
          <a:p>
            <a:pPr algn="ctr"/>
            <a:r>
              <a:rPr lang="de-DE" sz="1600" smtClean="0"/>
              <a:t>Model</a:t>
            </a:r>
            <a:endParaRPr lang="de-DE" sz="1600" dirty="0" smtClean="0"/>
          </a:p>
        </p:txBody>
      </p:sp>
      <p:sp>
        <p:nvSpPr>
          <p:cNvPr id="19" name="Textfeld 18"/>
          <p:cNvSpPr txBox="1"/>
          <p:nvPr/>
        </p:nvSpPr>
        <p:spPr>
          <a:xfrm>
            <a:off x="2339752" y="1628800"/>
            <a:ext cx="1025730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ProtoCom</a:t>
            </a:r>
            <a:endParaRPr lang="de-DE" sz="1600" dirty="0" smtClean="0"/>
          </a:p>
        </p:txBody>
      </p:sp>
      <p:sp>
        <p:nvSpPr>
          <p:cNvPr id="20" name="Textfeld 19"/>
          <p:cNvSpPr txBox="1"/>
          <p:nvPr/>
        </p:nvSpPr>
        <p:spPr>
          <a:xfrm>
            <a:off x="2339752" y="3717032"/>
            <a:ext cx="1025730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ProtoCom</a:t>
            </a:r>
            <a:endParaRPr lang="de-DE" sz="1600" dirty="0" smtClean="0"/>
          </a:p>
        </p:txBody>
      </p:sp>
      <p:sp>
        <p:nvSpPr>
          <p:cNvPr id="21" name="Textfeld 20"/>
          <p:cNvSpPr txBox="1"/>
          <p:nvPr/>
        </p:nvSpPr>
        <p:spPr>
          <a:xfrm>
            <a:off x="5292080" y="1628800"/>
            <a:ext cx="1209177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Deployment</a:t>
            </a:r>
            <a:endParaRPr lang="de-DE" sz="1600" dirty="0" smtClean="0"/>
          </a:p>
        </p:txBody>
      </p:sp>
      <p:sp>
        <p:nvSpPr>
          <p:cNvPr id="23" name="Textfeld 22"/>
          <p:cNvSpPr txBox="1"/>
          <p:nvPr/>
        </p:nvSpPr>
        <p:spPr>
          <a:xfrm>
            <a:off x="5292080" y="3717032"/>
            <a:ext cx="1209177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Deployment</a:t>
            </a:r>
            <a:endParaRPr lang="de-DE" sz="1600" dirty="0" smtClean="0"/>
          </a:p>
        </p:txBody>
      </p:sp>
      <p:sp>
        <p:nvSpPr>
          <p:cNvPr id="24" name="Textfeld 23"/>
          <p:cNvSpPr txBox="1"/>
          <p:nvPr/>
        </p:nvSpPr>
        <p:spPr>
          <a:xfrm>
            <a:off x="7308304" y="3717032"/>
            <a:ext cx="1258293" cy="58477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/>
            <a:r>
              <a:rPr lang="de-DE" sz="1600" smtClean="0"/>
              <a:t>Performance</a:t>
            </a:r>
          </a:p>
          <a:p>
            <a:pPr algn="ctr"/>
            <a:r>
              <a:rPr lang="de-DE" sz="1600" smtClean="0"/>
              <a:t>Analyses</a:t>
            </a:r>
            <a:endParaRPr lang="de-DE" sz="1600" dirty="0" smtClean="0"/>
          </a:p>
        </p:txBody>
      </p:sp>
      <p:pic>
        <p:nvPicPr>
          <p:cNvPr id="1026" name="Picture 2" descr="D:\SHK\Palladio Days\Bilder\Java-200x2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1412776"/>
            <a:ext cx="1168524" cy="1168524"/>
          </a:xfrm>
          <a:prstGeom prst="rect">
            <a:avLst/>
          </a:prstGeom>
          <a:noFill/>
        </p:spPr>
      </p:pic>
      <p:pic>
        <p:nvPicPr>
          <p:cNvPr id="25" name="Picture 2" descr="D:\SHK\Palladio Days\Bilder\javae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3717032"/>
            <a:ext cx="1296144" cy="866111"/>
          </a:xfrm>
          <a:prstGeom prst="rect">
            <a:avLst/>
          </a:prstGeom>
          <a:noFill/>
        </p:spPr>
      </p:pic>
      <p:sp>
        <p:nvSpPr>
          <p:cNvPr id="26" name="Abgerundetes Rechteck 25"/>
          <p:cNvSpPr/>
          <p:nvPr/>
        </p:nvSpPr>
        <p:spPr>
          <a:xfrm>
            <a:off x="3779912" y="5301208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Utilization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Java EE 7 </a:t>
            </a:r>
            <a:r>
              <a:rPr lang="de-DE" dirty="0" err="1" smtClean="0"/>
              <a:t>features</a:t>
            </a:r>
            <a:endParaRPr lang="de-DE" dirty="0"/>
          </a:p>
        </p:txBody>
      </p:sp>
      <p:pic>
        <p:nvPicPr>
          <p:cNvPr id="27" name="Picture 2" descr="D:\SHK\Palladio Days\Bilder\MC90044131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5517232"/>
            <a:ext cx="507504" cy="50750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Future Work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8F4B-7CDE-401D-AA1C-D8E47320D348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23</a:t>
            </a:fld>
            <a:endParaRPr lang="sl-SI" dirty="0"/>
          </a:p>
        </p:txBody>
      </p:sp>
      <p:sp>
        <p:nvSpPr>
          <p:cNvPr id="14" name="Textfeld 13"/>
          <p:cNvSpPr txBox="1"/>
          <p:nvPr/>
        </p:nvSpPr>
        <p:spPr>
          <a:xfrm>
            <a:off x="3347864" y="2564904"/>
            <a:ext cx="2448272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Java SE </a:t>
            </a:r>
          </a:p>
          <a:p>
            <a:pPr algn="ctr"/>
            <a:r>
              <a:rPr lang="en-US" smtClean="0"/>
              <a:t>Performance Prototype</a:t>
            </a:r>
            <a:endParaRPr lang="en-US" dirty="0" smtClean="0"/>
          </a:p>
        </p:txBody>
      </p:sp>
      <p:sp>
        <p:nvSpPr>
          <p:cNvPr id="18" name="Textfeld 17"/>
          <p:cNvSpPr txBox="1"/>
          <p:nvPr/>
        </p:nvSpPr>
        <p:spPr>
          <a:xfrm>
            <a:off x="3491880" y="4509120"/>
            <a:ext cx="2448272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Java EE</a:t>
            </a:r>
          </a:p>
          <a:p>
            <a:pPr algn="ctr"/>
            <a:r>
              <a:rPr lang="en-US" smtClean="0"/>
              <a:t>Performance Prototype</a:t>
            </a:r>
            <a:endParaRPr lang="en-US" dirty="0" smtClean="0"/>
          </a:p>
        </p:txBody>
      </p:sp>
      <p:sp>
        <p:nvSpPr>
          <p:cNvPr id="22" name="Pfeil nach rechts 21"/>
          <p:cNvSpPr/>
          <p:nvPr/>
        </p:nvSpPr>
        <p:spPr>
          <a:xfrm>
            <a:off x="2411760" y="1916832"/>
            <a:ext cx="1080120" cy="409019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34" name="Grafik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276872"/>
            <a:ext cx="1592453" cy="1323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E:\Downloads\MC90043158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2204864"/>
            <a:ext cx="1684784" cy="1684784"/>
          </a:xfrm>
          <a:prstGeom prst="rect">
            <a:avLst/>
          </a:prstGeom>
          <a:noFill/>
        </p:spPr>
      </p:pic>
      <p:sp>
        <p:nvSpPr>
          <p:cNvPr id="52" name="Pfeil nach rechts 51"/>
          <p:cNvSpPr/>
          <p:nvPr/>
        </p:nvSpPr>
        <p:spPr>
          <a:xfrm>
            <a:off x="2411760" y="4005064"/>
            <a:ext cx="1080120" cy="409019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Pfeil nach rechts 52"/>
          <p:cNvSpPr/>
          <p:nvPr/>
        </p:nvSpPr>
        <p:spPr>
          <a:xfrm>
            <a:off x="5436096" y="1916832"/>
            <a:ext cx="1080120" cy="409019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5" name="Pfeil nach rechts 54"/>
          <p:cNvSpPr/>
          <p:nvPr/>
        </p:nvSpPr>
        <p:spPr>
          <a:xfrm>
            <a:off x="5436096" y="4005064"/>
            <a:ext cx="1080120" cy="409019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899592" y="3861048"/>
            <a:ext cx="724878" cy="58477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/>
            <a:r>
              <a:rPr lang="de-DE" sz="1600" smtClean="0"/>
              <a:t>PCM</a:t>
            </a:r>
          </a:p>
          <a:p>
            <a:pPr algn="ctr"/>
            <a:r>
              <a:rPr lang="de-DE" sz="1600" smtClean="0"/>
              <a:t>Model</a:t>
            </a:r>
            <a:endParaRPr lang="de-DE" sz="1600" dirty="0" smtClean="0"/>
          </a:p>
        </p:txBody>
      </p:sp>
      <p:sp>
        <p:nvSpPr>
          <p:cNvPr id="19" name="Textfeld 18"/>
          <p:cNvSpPr txBox="1"/>
          <p:nvPr/>
        </p:nvSpPr>
        <p:spPr>
          <a:xfrm>
            <a:off x="2339752" y="1628800"/>
            <a:ext cx="1025730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ProtoCom</a:t>
            </a:r>
            <a:endParaRPr lang="de-DE" sz="1600" dirty="0" smtClean="0"/>
          </a:p>
        </p:txBody>
      </p:sp>
      <p:sp>
        <p:nvSpPr>
          <p:cNvPr id="20" name="Textfeld 19"/>
          <p:cNvSpPr txBox="1"/>
          <p:nvPr/>
        </p:nvSpPr>
        <p:spPr>
          <a:xfrm>
            <a:off x="2339752" y="3717032"/>
            <a:ext cx="1025730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ProtoCom</a:t>
            </a:r>
            <a:endParaRPr lang="de-DE" sz="1600" dirty="0" smtClean="0"/>
          </a:p>
        </p:txBody>
      </p:sp>
      <p:sp>
        <p:nvSpPr>
          <p:cNvPr id="21" name="Textfeld 20"/>
          <p:cNvSpPr txBox="1"/>
          <p:nvPr/>
        </p:nvSpPr>
        <p:spPr>
          <a:xfrm>
            <a:off x="5292080" y="1628800"/>
            <a:ext cx="1209177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Deployment</a:t>
            </a:r>
            <a:endParaRPr lang="de-DE" sz="1600" dirty="0" smtClean="0"/>
          </a:p>
        </p:txBody>
      </p:sp>
      <p:sp>
        <p:nvSpPr>
          <p:cNvPr id="23" name="Textfeld 22"/>
          <p:cNvSpPr txBox="1"/>
          <p:nvPr/>
        </p:nvSpPr>
        <p:spPr>
          <a:xfrm>
            <a:off x="5292080" y="3717032"/>
            <a:ext cx="1209177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Deployment</a:t>
            </a:r>
            <a:endParaRPr lang="de-DE" sz="1600" dirty="0" smtClean="0"/>
          </a:p>
        </p:txBody>
      </p:sp>
      <p:sp>
        <p:nvSpPr>
          <p:cNvPr id="24" name="Textfeld 23"/>
          <p:cNvSpPr txBox="1"/>
          <p:nvPr/>
        </p:nvSpPr>
        <p:spPr>
          <a:xfrm>
            <a:off x="7308304" y="3717032"/>
            <a:ext cx="1258293" cy="58477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/>
            <a:r>
              <a:rPr lang="de-DE" sz="1600" smtClean="0"/>
              <a:t>Performance</a:t>
            </a:r>
          </a:p>
          <a:p>
            <a:pPr algn="ctr"/>
            <a:r>
              <a:rPr lang="de-DE" sz="1600" smtClean="0"/>
              <a:t>Analyses</a:t>
            </a:r>
            <a:endParaRPr lang="de-DE" sz="1600" dirty="0" smtClean="0"/>
          </a:p>
        </p:txBody>
      </p:sp>
      <p:pic>
        <p:nvPicPr>
          <p:cNvPr id="1026" name="Picture 2" descr="D:\SHK\Palladio Days\Bilder\Java-200x2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1412776"/>
            <a:ext cx="1168524" cy="1168524"/>
          </a:xfrm>
          <a:prstGeom prst="rect">
            <a:avLst/>
          </a:prstGeom>
          <a:noFill/>
        </p:spPr>
      </p:pic>
      <p:pic>
        <p:nvPicPr>
          <p:cNvPr id="25" name="Picture 2" descr="D:\SHK\Palladio Days\Bilder\javae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3717032"/>
            <a:ext cx="1296144" cy="866111"/>
          </a:xfrm>
          <a:prstGeom prst="rect">
            <a:avLst/>
          </a:prstGeom>
          <a:noFill/>
        </p:spPr>
      </p:pic>
      <p:sp>
        <p:nvSpPr>
          <p:cNvPr id="30" name="Rechteckige Legende 29"/>
          <p:cNvSpPr/>
          <p:nvPr/>
        </p:nvSpPr>
        <p:spPr>
          <a:xfrm>
            <a:off x="323528" y="1412776"/>
            <a:ext cx="1008112" cy="648072"/>
          </a:xfrm>
          <a:prstGeom prst="wedgeRectCallout">
            <a:avLst>
              <a:gd name="adj1" fmla="val -11331"/>
              <a:gd name="adj2" fmla="val 6888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smtClean="0"/>
              <a:t>Usage Model</a:t>
            </a:r>
            <a:endParaRPr lang="de-DE" sz="1600"/>
          </a:p>
        </p:txBody>
      </p:sp>
      <p:sp>
        <p:nvSpPr>
          <p:cNvPr id="31" name="Rechteckige Legende 30"/>
          <p:cNvSpPr/>
          <p:nvPr/>
        </p:nvSpPr>
        <p:spPr>
          <a:xfrm>
            <a:off x="1115616" y="836712"/>
            <a:ext cx="1440160" cy="792088"/>
          </a:xfrm>
          <a:prstGeom prst="wedgeRectCallout">
            <a:avLst>
              <a:gd name="adj1" fmla="val -14210"/>
              <a:gd name="adj2" fmla="val 12395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smtClean="0"/>
              <a:t>Composite Components</a:t>
            </a:r>
            <a:endParaRPr lang="de-DE" sz="1600"/>
          </a:p>
        </p:txBody>
      </p:sp>
      <p:sp>
        <p:nvSpPr>
          <p:cNvPr id="26" name="Rechteckige Legende 25"/>
          <p:cNvSpPr/>
          <p:nvPr/>
        </p:nvSpPr>
        <p:spPr>
          <a:xfrm>
            <a:off x="1475656" y="4653136"/>
            <a:ext cx="1512168" cy="576064"/>
          </a:xfrm>
          <a:prstGeom prst="wedgeRectCallout">
            <a:avLst>
              <a:gd name="adj1" fmla="val 19182"/>
              <a:gd name="adj2" fmla="val -7542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Transformation</a:t>
            </a:r>
            <a:endParaRPr lang="de-DE" sz="1600" dirty="0"/>
          </a:p>
        </p:txBody>
      </p:sp>
      <p:sp>
        <p:nvSpPr>
          <p:cNvPr id="33" name="Rechteckige Legende 32"/>
          <p:cNvSpPr/>
          <p:nvPr/>
        </p:nvSpPr>
        <p:spPr>
          <a:xfrm>
            <a:off x="2123728" y="5301208"/>
            <a:ext cx="1512168" cy="576064"/>
          </a:xfrm>
          <a:prstGeom prst="wedgeRectCallout">
            <a:avLst>
              <a:gd name="adj1" fmla="val 19182"/>
              <a:gd name="adj2" fmla="val -7542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 smtClean="0"/>
              <a:t>Use</a:t>
            </a:r>
            <a:r>
              <a:rPr lang="de-DE" sz="1600" dirty="0" smtClean="0"/>
              <a:t> </a:t>
            </a:r>
            <a:r>
              <a:rPr lang="de-DE" sz="1600" dirty="0" err="1" smtClean="0"/>
              <a:t>Kieker</a:t>
            </a:r>
            <a:r>
              <a:rPr lang="de-DE" sz="1600" dirty="0" smtClean="0"/>
              <a:t> Framework</a:t>
            </a:r>
            <a:endParaRPr lang="de-DE" sz="1600" dirty="0"/>
          </a:p>
        </p:txBody>
      </p:sp>
      <p:sp>
        <p:nvSpPr>
          <p:cNvPr id="35" name="Rechteckige Legende 34"/>
          <p:cNvSpPr/>
          <p:nvPr/>
        </p:nvSpPr>
        <p:spPr>
          <a:xfrm>
            <a:off x="6084168" y="4725144"/>
            <a:ext cx="1512168" cy="576064"/>
          </a:xfrm>
          <a:prstGeom prst="wedgeRectCallout">
            <a:avLst>
              <a:gd name="adj1" fmla="val -29905"/>
              <a:gd name="adj2" fmla="val -9223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Out-</a:t>
            </a:r>
            <a:r>
              <a:rPr lang="de-DE" sz="1600" dirty="0" err="1" smtClean="0"/>
              <a:t>of</a:t>
            </a:r>
            <a:r>
              <a:rPr lang="de-DE" sz="1600" dirty="0" smtClean="0"/>
              <a:t>-</a:t>
            </a:r>
            <a:r>
              <a:rPr lang="de-DE" sz="1600" dirty="0" err="1" smtClean="0"/>
              <a:t>the</a:t>
            </a:r>
            <a:r>
              <a:rPr lang="de-DE" sz="1600" dirty="0" smtClean="0"/>
              <a:t>-box-</a:t>
            </a:r>
            <a:r>
              <a:rPr lang="de-DE" sz="1600" dirty="0" err="1" smtClean="0"/>
              <a:t>deployment</a:t>
            </a:r>
            <a:endParaRPr lang="de-DE" sz="1600" dirty="0"/>
          </a:p>
        </p:txBody>
      </p:sp>
      <p:sp>
        <p:nvSpPr>
          <p:cNvPr id="27" name="Abgerundetes Rechteck 26"/>
          <p:cNvSpPr/>
          <p:nvPr/>
        </p:nvSpPr>
        <p:spPr>
          <a:xfrm>
            <a:off x="3779912" y="5301208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Utilization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Java EE 7 </a:t>
            </a:r>
            <a:r>
              <a:rPr lang="de-DE" dirty="0" err="1" smtClean="0"/>
              <a:t>features</a:t>
            </a:r>
            <a:endParaRPr lang="de-DE" dirty="0"/>
          </a:p>
        </p:txBody>
      </p:sp>
      <p:pic>
        <p:nvPicPr>
          <p:cNvPr id="28" name="Picture 2" descr="D:\SHK\Palladio Days\Bilder\MC90044131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5517232"/>
            <a:ext cx="507504" cy="50750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26" grpId="0" animBg="1"/>
      <p:bldP spid="33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el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Solution</a:t>
            </a:r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F644-EC75-4409-AFA1-5F3E7430E51B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3</a:t>
            </a:fld>
            <a:endParaRPr lang="sl-SI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1560" y="1556792"/>
            <a:ext cx="1224136" cy="122413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1484784"/>
            <a:ext cx="576064" cy="4788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Pfeil nach rechts 8"/>
          <p:cNvSpPr/>
          <p:nvPr/>
        </p:nvSpPr>
        <p:spPr>
          <a:xfrm>
            <a:off x="2483768" y="1628800"/>
            <a:ext cx="936104" cy="409019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411760" y="1340768"/>
            <a:ext cx="1025730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ProtoCom</a:t>
            </a:r>
            <a:endParaRPr lang="de-DE" sz="1600" dirty="0" smtClean="0"/>
          </a:p>
        </p:txBody>
      </p:sp>
      <p:sp>
        <p:nvSpPr>
          <p:cNvPr id="12" name="Textfeld 11"/>
          <p:cNvSpPr txBox="1"/>
          <p:nvPr/>
        </p:nvSpPr>
        <p:spPr>
          <a:xfrm>
            <a:off x="3563888" y="2348880"/>
            <a:ext cx="1016112" cy="58477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/>
            <a:r>
              <a:rPr lang="de-DE" sz="1600" smtClean="0"/>
              <a:t>Java EE </a:t>
            </a:r>
          </a:p>
          <a:p>
            <a:pPr algn="ctr"/>
            <a:r>
              <a:rPr lang="de-DE" sz="1600" smtClean="0"/>
              <a:t>Prototype</a:t>
            </a:r>
            <a:endParaRPr lang="de-DE" sz="1600" dirty="0" smtClean="0"/>
          </a:p>
        </p:txBody>
      </p:sp>
      <p:sp>
        <p:nvSpPr>
          <p:cNvPr id="13" name="Pfeil nach rechts 12"/>
          <p:cNvSpPr/>
          <p:nvPr/>
        </p:nvSpPr>
        <p:spPr>
          <a:xfrm>
            <a:off x="4716016" y="1628800"/>
            <a:ext cx="1008112" cy="409019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5" name="Wolke 14"/>
          <p:cNvSpPr/>
          <p:nvPr/>
        </p:nvSpPr>
        <p:spPr>
          <a:xfrm>
            <a:off x="5940152" y="1052736"/>
            <a:ext cx="2592288" cy="180020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D:\SHK\Palladio Days\Bilder\MC90042479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1484784"/>
            <a:ext cx="784896" cy="816992"/>
          </a:xfrm>
          <a:prstGeom prst="rect">
            <a:avLst/>
          </a:prstGeom>
          <a:noFill/>
        </p:spPr>
      </p:pic>
      <p:sp>
        <p:nvSpPr>
          <p:cNvPr id="20" name="Textfeld 19"/>
          <p:cNvSpPr txBox="1"/>
          <p:nvPr/>
        </p:nvSpPr>
        <p:spPr>
          <a:xfrm>
            <a:off x="4644008" y="1340768"/>
            <a:ext cx="1209177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Deployment</a:t>
            </a:r>
            <a:endParaRPr lang="de-DE" sz="1600" dirty="0" smtClean="0"/>
          </a:p>
        </p:txBody>
      </p:sp>
      <p:pic>
        <p:nvPicPr>
          <p:cNvPr id="100" name="Picture 2" descr="D:\SHK\Palladio Days\Bilder\MC90042479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1340768"/>
            <a:ext cx="784896" cy="816992"/>
          </a:xfrm>
          <a:prstGeom prst="rect">
            <a:avLst/>
          </a:prstGeom>
          <a:noFill/>
        </p:spPr>
      </p:pic>
      <p:pic>
        <p:nvPicPr>
          <p:cNvPr id="11" name="Picture 2" descr="D:\SHK\Palladio Days\Bilder\javae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1412776"/>
            <a:ext cx="1224136" cy="817994"/>
          </a:xfrm>
          <a:prstGeom prst="rect">
            <a:avLst/>
          </a:prstGeom>
          <a:noFill/>
        </p:spPr>
      </p:pic>
      <p:pic>
        <p:nvPicPr>
          <p:cNvPr id="52" name="Picture 2" descr="D:\SHK\Palladio Days\Bilder\javae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1916832"/>
            <a:ext cx="865101" cy="578079"/>
          </a:xfrm>
          <a:prstGeom prst="rect">
            <a:avLst/>
          </a:prstGeom>
          <a:noFill/>
        </p:spPr>
      </p:pic>
      <p:pic>
        <p:nvPicPr>
          <p:cNvPr id="51" name="Picture 2" descr="D:\SHK\Palladio Days\Bilder\MC90044131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240" y="1484784"/>
            <a:ext cx="1155576" cy="1155576"/>
          </a:xfrm>
          <a:prstGeom prst="rect">
            <a:avLst/>
          </a:prstGeom>
          <a:noFill/>
        </p:spPr>
      </p:pic>
      <p:sp>
        <p:nvSpPr>
          <p:cNvPr id="47" name="Textfeld 46"/>
          <p:cNvSpPr txBox="1"/>
          <p:nvPr/>
        </p:nvSpPr>
        <p:spPr>
          <a:xfrm>
            <a:off x="611560" y="2564904"/>
            <a:ext cx="1258293" cy="58477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/>
            <a:r>
              <a:rPr lang="de-DE" sz="1600" smtClean="0"/>
              <a:t>Performance</a:t>
            </a:r>
          </a:p>
          <a:p>
            <a:pPr algn="ctr"/>
            <a:r>
              <a:rPr lang="de-DE" sz="1600" smtClean="0"/>
              <a:t>Engineer</a:t>
            </a:r>
            <a:endParaRPr lang="de-DE" sz="1600" dirty="0" smtClean="0"/>
          </a:p>
        </p:txBody>
      </p:sp>
      <p:sp>
        <p:nvSpPr>
          <p:cNvPr id="55" name="Textfeld 54"/>
          <p:cNvSpPr txBox="1"/>
          <p:nvPr/>
        </p:nvSpPr>
        <p:spPr>
          <a:xfrm>
            <a:off x="323528" y="5805264"/>
            <a:ext cx="8568952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[1]  S. Becker. </a:t>
            </a:r>
            <a:r>
              <a:rPr lang="en-US" sz="1200" b="1" dirty="0" smtClean="0"/>
              <a:t>Coupled model transformations for </a:t>
            </a:r>
            <a:r>
              <a:rPr lang="en-US" sz="1200" b="1" dirty="0" err="1" smtClean="0"/>
              <a:t>QoS</a:t>
            </a:r>
            <a:r>
              <a:rPr lang="en-US" sz="1200" b="1" dirty="0" smtClean="0"/>
              <a:t> enabled component-based software design</a:t>
            </a:r>
            <a:r>
              <a:rPr lang="en-US" sz="1200" dirty="0" smtClean="0"/>
              <a:t>. PHD Thesis. 2008</a:t>
            </a:r>
            <a:endParaRPr lang="de-DE" sz="1200" dirty="0" smtClean="0"/>
          </a:p>
          <a:p>
            <a:r>
              <a:rPr lang="de-DE" sz="1200" dirty="0" smtClean="0"/>
              <a:t>[2]  S. </a:t>
            </a:r>
            <a:r>
              <a:rPr lang="de-DE" sz="1200" dirty="0" err="1" smtClean="0"/>
              <a:t>Lehrig</a:t>
            </a:r>
            <a:r>
              <a:rPr lang="de-DE" sz="1200" dirty="0" smtClean="0"/>
              <a:t>, T. </a:t>
            </a:r>
            <a:r>
              <a:rPr lang="de-DE" sz="1200" dirty="0" err="1" smtClean="0"/>
              <a:t>Zolynski</a:t>
            </a:r>
            <a:r>
              <a:rPr lang="de-DE" sz="1200" dirty="0" smtClean="0"/>
              <a:t>. </a:t>
            </a:r>
            <a:r>
              <a:rPr lang="en-US" sz="1200" b="1" dirty="0" smtClean="0"/>
              <a:t>Performance Prototyping with </a:t>
            </a:r>
            <a:r>
              <a:rPr lang="en-US" sz="1200" b="1" dirty="0" err="1" smtClean="0"/>
              <a:t>ProtoCom</a:t>
            </a:r>
            <a:r>
              <a:rPr lang="en-US" sz="1200" b="1" dirty="0" smtClean="0"/>
              <a:t> in a </a:t>
            </a:r>
            <a:r>
              <a:rPr lang="en-US" sz="1200" b="1" dirty="0" err="1" smtClean="0"/>
              <a:t>Virtualised</a:t>
            </a:r>
            <a:r>
              <a:rPr lang="en-US" sz="1200" b="1" dirty="0" smtClean="0"/>
              <a:t> Environment: A Case Study</a:t>
            </a:r>
            <a:r>
              <a:rPr lang="en-US" sz="1200" dirty="0" smtClean="0"/>
              <a:t>. Palladio Days</a:t>
            </a:r>
            <a:r>
              <a:rPr lang="en-US" sz="1200" smtClean="0"/>
              <a:t>. 2011</a:t>
            </a:r>
            <a:endParaRPr lang="en-US" sz="1200" dirty="0" smtClean="0"/>
          </a:p>
          <a:p>
            <a:endParaRPr lang="de-DE" sz="1200" dirty="0" smtClean="0"/>
          </a:p>
        </p:txBody>
      </p:sp>
      <p:sp>
        <p:nvSpPr>
          <p:cNvPr id="56" name="Rechteckige Legende 55"/>
          <p:cNvSpPr/>
          <p:nvPr/>
        </p:nvSpPr>
        <p:spPr>
          <a:xfrm>
            <a:off x="1979712" y="2564904"/>
            <a:ext cx="1440160" cy="1008112"/>
          </a:xfrm>
          <a:prstGeom prst="wedgeRectCallout">
            <a:avLst>
              <a:gd name="adj1" fmla="val -7138"/>
              <a:gd name="adj2" fmla="val -8340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 smtClean="0">
                <a:solidFill>
                  <a:schemeClr val="tx1"/>
                </a:solidFill>
              </a:rPr>
              <a:t>Prototyped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transformation</a:t>
            </a:r>
            <a:endParaRPr lang="de-DE" sz="1600" dirty="0" smtClean="0">
              <a:solidFill>
                <a:schemeClr val="tx1"/>
              </a:solidFill>
            </a:endParaRPr>
          </a:p>
          <a:p>
            <a:pPr algn="ctr"/>
            <a:r>
              <a:rPr lang="de-DE" sz="1600" dirty="0" err="1" smtClean="0">
                <a:solidFill>
                  <a:schemeClr val="tx1"/>
                </a:solidFill>
              </a:rPr>
              <a:t>by</a:t>
            </a:r>
            <a:r>
              <a:rPr lang="de-DE" sz="1600" dirty="0" smtClean="0">
                <a:solidFill>
                  <a:schemeClr val="tx1"/>
                </a:solidFill>
              </a:rPr>
              <a:t> Becker [1</a:t>
            </a:r>
            <a:r>
              <a:rPr lang="de-DE" dirty="0" smtClean="0">
                <a:solidFill>
                  <a:schemeClr val="tx1"/>
                </a:solidFill>
              </a:rPr>
              <a:t>]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7" name="Rechteckige Legende 56"/>
          <p:cNvSpPr/>
          <p:nvPr/>
        </p:nvSpPr>
        <p:spPr>
          <a:xfrm>
            <a:off x="3563888" y="2996952"/>
            <a:ext cx="1368152" cy="1152128"/>
          </a:xfrm>
          <a:prstGeom prst="wedgeRectCallout">
            <a:avLst>
              <a:gd name="adj1" fmla="val 14887"/>
              <a:gd name="adj2" fmla="val -6066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 smtClean="0"/>
              <a:t>No</a:t>
            </a:r>
            <a:r>
              <a:rPr lang="de-DE" sz="1600" dirty="0" smtClean="0"/>
              <a:t> </a:t>
            </a:r>
            <a:r>
              <a:rPr lang="de-DE" sz="1600" dirty="0" err="1" smtClean="0"/>
              <a:t>full</a:t>
            </a:r>
            <a:r>
              <a:rPr lang="de-DE" sz="1600" dirty="0" smtClean="0"/>
              <a:t> </a:t>
            </a:r>
            <a:r>
              <a:rPr lang="de-DE" sz="1600" dirty="0" err="1" smtClean="0"/>
              <a:t>utilization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Java EE </a:t>
            </a:r>
            <a:r>
              <a:rPr lang="de-DE" sz="1600" dirty="0" err="1" smtClean="0"/>
              <a:t>features</a:t>
            </a:r>
            <a:r>
              <a:rPr lang="de-DE" sz="1600" dirty="0" smtClean="0"/>
              <a:t> [2]</a:t>
            </a:r>
            <a:endParaRPr lang="de-DE" sz="1600" dirty="0"/>
          </a:p>
        </p:txBody>
      </p:sp>
      <p:sp>
        <p:nvSpPr>
          <p:cNvPr id="58" name="Rechteckige Legende 57"/>
          <p:cNvSpPr/>
          <p:nvPr/>
        </p:nvSpPr>
        <p:spPr>
          <a:xfrm>
            <a:off x="5004048" y="2636912"/>
            <a:ext cx="1440160" cy="1008112"/>
          </a:xfrm>
          <a:prstGeom prst="wedgeRectCallout">
            <a:avLst>
              <a:gd name="adj1" fmla="val -30989"/>
              <a:gd name="adj2" fmla="val -9681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 smtClean="0"/>
              <a:t>No</a:t>
            </a:r>
            <a:r>
              <a:rPr lang="de-DE" sz="1600" dirty="0" smtClean="0"/>
              <a:t> out-</a:t>
            </a:r>
            <a:r>
              <a:rPr lang="de-DE" sz="1600" dirty="0" err="1" smtClean="0"/>
              <a:t>of</a:t>
            </a:r>
            <a:r>
              <a:rPr lang="de-DE" sz="1600" dirty="0" smtClean="0"/>
              <a:t>-</a:t>
            </a:r>
            <a:r>
              <a:rPr lang="de-DE" sz="1600" dirty="0" err="1" smtClean="0"/>
              <a:t>the</a:t>
            </a:r>
            <a:r>
              <a:rPr lang="de-DE" sz="1600" dirty="0" smtClean="0"/>
              <a:t>-box </a:t>
            </a:r>
            <a:r>
              <a:rPr lang="de-DE" sz="1600" dirty="0" err="1" smtClean="0"/>
              <a:t>deployment</a:t>
            </a:r>
            <a:r>
              <a:rPr lang="de-DE" sz="1600" dirty="0" smtClean="0"/>
              <a:t> [2]</a:t>
            </a:r>
            <a:endParaRPr lang="de-DE" sz="1600" dirty="0"/>
          </a:p>
        </p:txBody>
      </p:sp>
      <p:sp>
        <p:nvSpPr>
          <p:cNvPr id="63" name="Abgerundetes Rechteck 62"/>
          <p:cNvSpPr/>
          <p:nvPr/>
        </p:nvSpPr>
        <p:spPr>
          <a:xfrm>
            <a:off x="683568" y="4797152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Reuse </a:t>
            </a:r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transformation</a:t>
            </a:r>
            <a:endParaRPr lang="de-DE" dirty="0"/>
          </a:p>
        </p:txBody>
      </p:sp>
      <p:sp>
        <p:nvSpPr>
          <p:cNvPr id="64" name="Abgerundetes Rechteck 63"/>
          <p:cNvSpPr/>
          <p:nvPr/>
        </p:nvSpPr>
        <p:spPr>
          <a:xfrm>
            <a:off x="2627784" y="4797152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Kieker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endParaRPr lang="de-DE" dirty="0"/>
          </a:p>
        </p:txBody>
      </p:sp>
      <p:sp>
        <p:nvSpPr>
          <p:cNvPr id="65" name="Abgerundetes Rechteck 64"/>
          <p:cNvSpPr/>
          <p:nvPr/>
        </p:nvSpPr>
        <p:spPr>
          <a:xfrm>
            <a:off x="4572000" y="4797152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Utilization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Java EE 7 </a:t>
            </a:r>
            <a:r>
              <a:rPr lang="de-DE" dirty="0" err="1" smtClean="0"/>
              <a:t>features</a:t>
            </a:r>
            <a:endParaRPr lang="de-DE" dirty="0"/>
          </a:p>
        </p:txBody>
      </p:sp>
      <p:sp>
        <p:nvSpPr>
          <p:cNvPr id="66" name="Abgerundetes Rechteck 65"/>
          <p:cNvSpPr/>
          <p:nvPr/>
        </p:nvSpPr>
        <p:spPr>
          <a:xfrm>
            <a:off x="6516216" y="4797152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Out-</a:t>
            </a:r>
            <a:r>
              <a:rPr lang="de-DE" dirty="0" err="1" smtClean="0"/>
              <a:t>of</a:t>
            </a:r>
            <a:r>
              <a:rPr lang="de-DE" dirty="0" smtClean="0"/>
              <a:t>-</a:t>
            </a:r>
            <a:r>
              <a:rPr lang="de-DE" dirty="0" err="1" smtClean="0"/>
              <a:t>the</a:t>
            </a:r>
            <a:r>
              <a:rPr lang="de-DE" dirty="0" smtClean="0"/>
              <a:t>-box-</a:t>
            </a:r>
            <a:r>
              <a:rPr lang="de-DE" dirty="0" err="1" smtClean="0"/>
              <a:t>deployment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395536" y="4293096"/>
            <a:ext cx="1584023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b="1" dirty="0" err="1" smtClean="0"/>
              <a:t>Requirements</a:t>
            </a:r>
            <a:r>
              <a:rPr lang="de-DE" b="1" dirty="0" smtClean="0"/>
              <a:t>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63" grpId="0" animBg="1"/>
      <p:bldP spid="64" grpId="0" animBg="1"/>
      <p:bldP spid="65" grpId="0" animBg="1"/>
      <p:bldP spid="66" grpId="0" animBg="1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595E-860C-48C2-A027-538113455B1C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4</a:t>
            </a:fld>
            <a:endParaRPr lang="sl-SI" dirty="0"/>
          </a:p>
        </p:txBody>
      </p:sp>
      <p:graphicFrame>
        <p:nvGraphicFramePr>
          <p:cNvPr id="7" name="Diagramm 6"/>
          <p:cNvGraphicFramePr/>
          <p:nvPr/>
        </p:nvGraphicFramePr>
        <p:xfrm>
          <a:off x="539552" y="764704"/>
          <a:ext cx="7992888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DA423C-2E6F-435F-B061-3DA8016B5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E54AC6A-466B-4E65-9AA8-F13A4ABC3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2F643EE-93C3-42EE-9F8E-A01123C8B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8EAB526-8C0D-4A60-8CD5-746CC9831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68EAB526-8C0D-4A60-8CD5-746CC98316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485A08-0E3F-4F46-9ACA-97832031E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graphicEl>
                                              <a:dgm id="{C8485A08-0E3F-4F46-9ACA-97832031E1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9E911F-CBCE-41D2-8673-C293C2C15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BC9E911F-CBCE-41D2-8673-C293C2C15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E7AFE9-4CF5-4937-9855-A0F0BA28B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E6E7AFE9-4CF5-4937-9855-A0F0BA28B7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757EAC0-20F0-4EC4-BCB6-585C1F5F59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4757EAC0-20F0-4EC4-BCB6-585C1F5F59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0E10A8-92AE-4D4A-8604-9BB5F8028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graphicEl>
                                              <a:dgm id="{E90E10A8-92AE-4D4A-8604-9BB5F80287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hteck 46"/>
          <p:cNvSpPr/>
          <p:nvPr/>
        </p:nvSpPr>
        <p:spPr>
          <a:xfrm>
            <a:off x="755576" y="2708920"/>
            <a:ext cx="2232248" cy="2232248"/>
          </a:xfrm>
          <a:prstGeom prst="rect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/>
          <p:cNvSpPr txBox="1"/>
          <p:nvPr/>
        </p:nvSpPr>
        <p:spPr>
          <a:xfrm>
            <a:off x="1115616" y="2708920"/>
            <a:ext cx="1512168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de-DE" smtClean="0"/>
              <a:t>EAR Module</a:t>
            </a:r>
            <a:endParaRPr lang="de-DE" dirty="0" smtClean="0"/>
          </a:p>
        </p:txBody>
      </p:sp>
      <p:sp>
        <p:nvSpPr>
          <p:cNvPr id="50" name="Freeform 180"/>
          <p:cNvSpPr>
            <a:spLocks noEditPoints="1"/>
          </p:cNvSpPr>
          <p:nvPr/>
        </p:nvSpPr>
        <p:spPr bwMode="auto">
          <a:xfrm>
            <a:off x="2699792" y="2780928"/>
            <a:ext cx="178395" cy="198901"/>
          </a:xfrm>
          <a:custGeom>
            <a:avLst/>
            <a:gdLst/>
            <a:ahLst/>
            <a:cxnLst>
              <a:cxn ang="0">
                <a:pos x="19" y="97"/>
              </a:cxn>
              <a:cxn ang="0">
                <a:pos x="116" y="97"/>
              </a:cxn>
              <a:cxn ang="0">
                <a:pos x="116" y="0"/>
              </a:cxn>
              <a:cxn ang="0">
                <a:pos x="19" y="0"/>
              </a:cxn>
              <a:cxn ang="0">
                <a:pos x="19" y="20"/>
              </a:cxn>
              <a:cxn ang="0">
                <a:pos x="39" y="20"/>
              </a:cxn>
              <a:cxn ang="0">
                <a:pos x="39" y="39"/>
              </a:cxn>
              <a:cxn ang="0">
                <a:pos x="19" y="39"/>
              </a:cxn>
              <a:cxn ang="0">
                <a:pos x="19" y="59"/>
              </a:cxn>
              <a:cxn ang="0">
                <a:pos x="39" y="59"/>
              </a:cxn>
              <a:cxn ang="0">
                <a:pos x="39" y="78"/>
              </a:cxn>
              <a:cxn ang="0">
                <a:pos x="19" y="78"/>
              </a:cxn>
              <a:cxn ang="0">
                <a:pos x="19" y="97"/>
              </a:cxn>
              <a:cxn ang="0">
                <a:pos x="0" y="78"/>
              </a:cxn>
              <a:cxn ang="0">
                <a:pos x="39" y="78"/>
              </a:cxn>
              <a:cxn ang="0">
                <a:pos x="39" y="59"/>
              </a:cxn>
              <a:cxn ang="0">
                <a:pos x="0" y="59"/>
              </a:cxn>
              <a:cxn ang="0">
                <a:pos x="0" y="78"/>
              </a:cxn>
              <a:cxn ang="0">
                <a:pos x="0" y="39"/>
              </a:cxn>
              <a:cxn ang="0">
                <a:pos x="39" y="39"/>
              </a:cxn>
              <a:cxn ang="0">
                <a:pos x="39" y="20"/>
              </a:cxn>
              <a:cxn ang="0">
                <a:pos x="0" y="20"/>
              </a:cxn>
              <a:cxn ang="0">
                <a:pos x="0" y="39"/>
              </a:cxn>
            </a:cxnLst>
            <a:rect l="0" t="0" r="r" b="b"/>
            <a:pathLst>
              <a:path w="116" h="97">
                <a:moveTo>
                  <a:pt x="19" y="97"/>
                </a:moveTo>
                <a:lnTo>
                  <a:pt x="116" y="97"/>
                </a:lnTo>
                <a:lnTo>
                  <a:pt x="116" y="0"/>
                </a:lnTo>
                <a:lnTo>
                  <a:pt x="19" y="0"/>
                </a:lnTo>
                <a:lnTo>
                  <a:pt x="19" y="20"/>
                </a:lnTo>
                <a:lnTo>
                  <a:pt x="39" y="20"/>
                </a:lnTo>
                <a:lnTo>
                  <a:pt x="39" y="39"/>
                </a:lnTo>
                <a:lnTo>
                  <a:pt x="19" y="39"/>
                </a:lnTo>
                <a:lnTo>
                  <a:pt x="19" y="59"/>
                </a:lnTo>
                <a:lnTo>
                  <a:pt x="39" y="59"/>
                </a:lnTo>
                <a:lnTo>
                  <a:pt x="39" y="78"/>
                </a:lnTo>
                <a:lnTo>
                  <a:pt x="19" y="78"/>
                </a:lnTo>
                <a:lnTo>
                  <a:pt x="19" y="97"/>
                </a:lnTo>
                <a:close/>
                <a:moveTo>
                  <a:pt x="0" y="78"/>
                </a:moveTo>
                <a:lnTo>
                  <a:pt x="39" y="78"/>
                </a:lnTo>
                <a:lnTo>
                  <a:pt x="39" y="59"/>
                </a:lnTo>
                <a:lnTo>
                  <a:pt x="0" y="59"/>
                </a:lnTo>
                <a:lnTo>
                  <a:pt x="0" y="78"/>
                </a:lnTo>
                <a:close/>
                <a:moveTo>
                  <a:pt x="0" y="39"/>
                </a:moveTo>
                <a:lnTo>
                  <a:pt x="39" y="39"/>
                </a:lnTo>
                <a:lnTo>
                  <a:pt x="39" y="20"/>
                </a:lnTo>
                <a:lnTo>
                  <a:pt x="0" y="20"/>
                </a:lnTo>
                <a:lnTo>
                  <a:pt x="0" y="39"/>
                </a:lnTo>
                <a:close/>
              </a:path>
            </a:pathLst>
          </a:cu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0C6D-7521-44E4-B73B-14FBE7077BE6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de-DE" smtClean="0"/>
              <a:t>Java EE</a:t>
            </a:r>
            <a:endParaRPr lang="de-DE"/>
          </a:p>
        </p:txBody>
      </p:sp>
      <p:sp>
        <p:nvSpPr>
          <p:cNvPr id="30" name="Foliennummernplatzhalt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5</a:t>
            </a:fld>
            <a:endParaRPr lang="sl-SI" dirty="0"/>
          </a:p>
        </p:txBody>
      </p:sp>
      <p:grpSp>
        <p:nvGrpSpPr>
          <p:cNvPr id="56" name="Gruppieren 55"/>
          <p:cNvGrpSpPr/>
          <p:nvPr/>
        </p:nvGrpSpPr>
        <p:grpSpPr>
          <a:xfrm>
            <a:off x="1259632" y="3212976"/>
            <a:ext cx="1269375" cy="812160"/>
            <a:chOff x="1259632" y="2564904"/>
            <a:chExt cx="1269375" cy="812160"/>
          </a:xfrm>
        </p:grpSpPr>
        <p:pic>
          <p:nvPicPr>
            <p:cNvPr id="35" name="Grafik 3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9632" y="2564904"/>
              <a:ext cx="1269375" cy="812160"/>
            </a:xfrm>
            <a:prstGeom prst="rect">
              <a:avLst/>
            </a:prstGeom>
          </p:spPr>
        </p:pic>
        <p:sp>
          <p:nvSpPr>
            <p:cNvPr id="39" name="Textfeld 38"/>
            <p:cNvSpPr txBox="1"/>
            <p:nvPr/>
          </p:nvSpPr>
          <p:spPr>
            <a:xfrm>
              <a:off x="1331640" y="2852936"/>
              <a:ext cx="1157689" cy="338554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z="1600" smtClean="0"/>
                <a:t>EJB Module</a:t>
              </a:r>
              <a:endParaRPr lang="de-DE" sz="1600" dirty="0" smtClean="0"/>
            </a:p>
          </p:txBody>
        </p:sp>
      </p:grpSp>
      <p:grpSp>
        <p:nvGrpSpPr>
          <p:cNvPr id="55" name="Gruppieren 54"/>
          <p:cNvGrpSpPr/>
          <p:nvPr/>
        </p:nvGrpSpPr>
        <p:grpSpPr>
          <a:xfrm>
            <a:off x="1259632" y="4077072"/>
            <a:ext cx="1283044" cy="812160"/>
            <a:chOff x="1259632" y="3933056"/>
            <a:chExt cx="1283044" cy="812160"/>
          </a:xfrm>
        </p:grpSpPr>
        <p:pic>
          <p:nvPicPr>
            <p:cNvPr id="38" name="Grafik 3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9632" y="3933056"/>
              <a:ext cx="1269375" cy="812160"/>
            </a:xfrm>
            <a:prstGeom prst="rect">
              <a:avLst/>
            </a:prstGeom>
          </p:spPr>
        </p:pic>
        <p:sp>
          <p:nvSpPr>
            <p:cNvPr id="40" name="Textfeld 39"/>
            <p:cNvSpPr txBox="1"/>
            <p:nvPr/>
          </p:nvSpPr>
          <p:spPr>
            <a:xfrm>
              <a:off x="1259632" y="4221088"/>
              <a:ext cx="1283044" cy="338554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z="1600" smtClean="0"/>
                <a:t>WAR Module</a:t>
              </a:r>
              <a:endParaRPr lang="de-DE" sz="1600" dirty="0" smtClean="0"/>
            </a:p>
          </p:txBody>
        </p:sp>
      </p:grpSp>
      <p:sp>
        <p:nvSpPr>
          <p:cNvPr id="57" name="Würfel 56"/>
          <p:cNvSpPr/>
          <p:nvPr/>
        </p:nvSpPr>
        <p:spPr>
          <a:xfrm>
            <a:off x="467544" y="1556792"/>
            <a:ext cx="3672408" cy="3528392"/>
          </a:xfrm>
          <a:prstGeom prst="cub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8" name="Picture 5" descr="D:\SHK\Palladio Days\Bilder\computer-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492896"/>
            <a:ext cx="232792" cy="232792"/>
          </a:xfrm>
          <a:prstGeom prst="rect">
            <a:avLst/>
          </a:prstGeom>
          <a:noFill/>
        </p:spPr>
      </p:pic>
      <p:sp>
        <p:nvSpPr>
          <p:cNvPr id="59" name="Rechteck 58"/>
          <p:cNvSpPr/>
          <p:nvPr/>
        </p:nvSpPr>
        <p:spPr>
          <a:xfrm>
            <a:off x="5148064" y="2708920"/>
            <a:ext cx="2232248" cy="2232248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59"/>
          <p:cNvSpPr txBox="1"/>
          <p:nvPr/>
        </p:nvSpPr>
        <p:spPr>
          <a:xfrm>
            <a:off x="5508104" y="2708920"/>
            <a:ext cx="1512168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de-DE" smtClean="0"/>
              <a:t>EAR Module 2</a:t>
            </a:r>
            <a:endParaRPr lang="de-DE" dirty="0" smtClean="0"/>
          </a:p>
        </p:txBody>
      </p:sp>
      <p:sp>
        <p:nvSpPr>
          <p:cNvPr id="61" name="Freeform 180"/>
          <p:cNvSpPr>
            <a:spLocks noEditPoints="1"/>
          </p:cNvSpPr>
          <p:nvPr/>
        </p:nvSpPr>
        <p:spPr bwMode="auto">
          <a:xfrm>
            <a:off x="7092280" y="2780928"/>
            <a:ext cx="178395" cy="198901"/>
          </a:xfrm>
          <a:custGeom>
            <a:avLst/>
            <a:gdLst/>
            <a:ahLst/>
            <a:cxnLst>
              <a:cxn ang="0">
                <a:pos x="19" y="97"/>
              </a:cxn>
              <a:cxn ang="0">
                <a:pos x="116" y="97"/>
              </a:cxn>
              <a:cxn ang="0">
                <a:pos x="116" y="0"/>
              </a:cxn>
              <a:cxn ang="0">
                <a:pos x="19" y="0"/>
              </a:cxn>
              <a:cxn ang="0">
                <a:pos x="19" y="20"/>
              </a:cxn>
              <a:cxn ang="0">
                <a:pos x="39" y="20"/>
              </a:cxn>
              <a:cxn ang="0">
                <a:pos x="39" y="39"/>
              </a:cxn>
              <a:cxn ang="0">
                <a:pos x="19" y="39"/>
              </a:cxn>
              <a:cxn ang="0">
                <a:pos x="19" y="59"/>
              </a:cxn>
              <a:cxn ang="0">
                <a:pos x="39" y="59"/>
              </a:cxn>
              <a:cxn ang="0">
                <a:pos x="39" y="78"/>
              </a:cxn>
              <a:cxn ang="0">
                <a:pos x="19" y="78"/>
              </a:cxn>
              <a:cxn ang="0">
                <a:pos x="19" y="97"/>
              </a:cxn>
              <a:cxn ang="0">
                <a:pos x="0" y="78"/>
              </a:cxn>
              <a:cxn ang="0">
                <a:pos x="39" y="78"/>
              </a:cxn>
              <a:cxn ang="0">
                <a:pos x="39" y="59"/>
              </a:cxn>
              <a:cxn ang="0">
                <a:pos x="0" y="59"/>
              </a:cxn>
              <a:cxn ang="0">
                <a:pos x="0" y="78"/>
              </a:cxn>
              <a:cxn ang="0">
                <a:pos x="0" y="39"/>
              </a:cxn>
              <a:cxn ang="0">
                <a:pos x="39" y="39"/>
              </a:cxn>
              <a:cxn ang="0">
                <a:pos x="39" y="20"/>
              </a:cxn>
              <a:cxn ang="0">
                <a:pos x="0" y="20"/>
              </a:cxn>
              <a:cxn ang="0">
                <a:pos x="0" y="39"/>
              </a:cxn>
            </a:cxnLst>
            <a:rect l="0" t="0" r="r" b="b"/>
            <a:pathLst>
              <a:path w="116" h="97">
                <a:moveTo>
                  <a:pt x="19" y="97"/>
                </a:moveTo>
                <a:lnTo>
                  <a:pt x="116" y="97"/>
                </a:lnTo>
                <a:lnTo>
                  <a:pt x="116" y="0"/>
                </a:lnTo>
                <a:lnTo>
                  <a:pt x="19" y="0"/>
                </a:lnTo>
                <a:lnTo>
                  <a:pt x="19" y="20"/>
                </a:lnTo>
                <a:lnTo>
                  <a:pt x="39" y="20"/>
                </a:lnTo>
                <a:lnTo>
                  <a:pt x="39" y="39"/>
                </a:lnTo>
                <a:lnTo>
                  <a:pt x="19" y="39"/>
                </a:lnTo>
                <a:lnTo>
                  <a:pt x="19" y="59"/>
                </a:lnTo>
                <a:lnTo>
                  <a:pt x="39" y="59"/>
                </a:lnTo>
                <a:lnTo>
                  <a:pt x="39" y="78"/>
                </a:lnTo>
                <a:lnTo>
                  <a:pt x="19" y="78"/>
                </a:lnTo>
                <a:lnTo>
                  <a:pt x="19" y="97"/>
                </a:lnTo>
                <a:close/>
                <a:moveTo>
                  <a:pt x="0" y="78"/>
                </a:moveTo>
                <a:lnTo>
                  <a:pt x="39" y="78"/>
                </a:lnTo>
                <a:lnTo>
                  <a:pt x="39" y="59"/>
                </a:lnTo>
                <a:lnTo>
                  <a:pt x="0" y="59"/>
                </a:lnTo>
                <a:lnTo>
                  <a:pt x="0" y="78"/>
                </a:lnTo>
                <a:close/>
                <a:moveTo>
                  <a:pt x="0" y="39"/>
                </a:moveTo>
                <a:lnTo>
                  <a:pt x="39" y="39"/>
                </a:lnTo>
                <a:lnTo>
                  <a:pt x="39" y="20"/>
                </a:lnTo>
                <a:lnTo>
                  <a:pt x="0" y="20"/>
                </a:lnTo>
                <a:lnTo>
                  <a:pt x="0" y="39"/>
                </a:lnTo>
                <a:close/>
              </a:path>
            </a:pathLst>
          </a:cu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62" name="Gruppieren 61"/>
          <p:cNvGrpSpPr/>
          <p:nvPr/>
        </p:nvGrpSpPr>
        <p:grpSpPr>
          <a:xfrm>
            <a:off x="5580112" y="3140968"/>
            <a:ext cx="1269375" cy="812160"/>
            <a:chOff x="1259632" y="2564904"/>
            <a:chExt cx="1269375" cy="812160"/>
          </a:xfrm>
        </p:grpSpPr>
        <p:pic>
          <p:nvPicPr>
            <p:cNvPr id="63" name="Grafik 6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9632" y="2564904"/>
              <a:ext cx="1269375" cy="812160"/>
            </a:xfrm>
            <a:prstGeom prst="rect">
              <a:avLst/>
            </a:prstGeom>
          </p:spPr>
        </p:pic>
        <p:sp>
          <p:nvSpPr>
            <p:cNvPr id="64" name="Textfeld 63"/>
            <p:cNvSpPr txBox="1"/>
            <p:nvPr/>
          </p:nvSpPr>
          <p:spPr>
            <a:xfrm>
              <a:off x="1331640" y="2852936"/>
              <a:ext cx="1157689" cy="338554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z="1600" smtClean="0"/>
                <a:t>EJB Module</a:t>
              </a:r>
              <a:endParaRPr lang="de-DE" sz="1600" dirty="0" smtClean="0"/>
            </a:p>
          </p:txBody>
        </p:sp>
      </p:grpSp>
      <p:grpSp>
        <p:nvGrpSpPr>
          <p:cNvPr id="65" name="Gruppieren 64"/>
          <p:cNvGrpSpPr/>
          <p:nvPr/>
        </p:nvGrpSpPr>
        <p:grpSpPr>
          <a:xfrm>
            <a:off x="5580112" y="4005064"/>
            <a:ext cx="1283044" cy="812160"/>
            <a:chOff x="1259632" y="3933056"/>
            <a:chExt cx="1283044" cy="812160"/>
          </a:xfrm>
        </p:grpSpPr>
        <p:pic>
          <p:nvPicPr>
            <p:cNvPr id="66" name="Grafik 6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9632" y="3933056"/>
              <a:ext cx="1269375" cy="812160"/>
            </a:xfrm>
            <a:prstGeom prst="rect">
              <a:avLst/>
            </a:prstGeom>
          </p:spPr>
        </p:pic>
        <p:sp>
          <p:nvSpPr>
            <p:cNvPr id="67" name="Textfeld 66"/>
            <p:cNvSpPr txBox="1"/>
            <p:nvPr/>
          </p:nvSpPr>
          <p:spPr>
            <a:xfrm>
              <a:off x="1259632" y="4221088"/>
              <a:ext cx="1283044" cy="338554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de-DE" sz="1600" smtClean="0"/>
                <a:t>WAR Module</a:t>
              </a:r>
              <a:endParaRPr lang="de-DE" sz="1600" dirty="0" smtClean="0"/>
            </a:p>
          </p:txBody>
        </p:sp>
      </p:grpSp>
      <p:sp>
        <p:nvSpPr>
          <p:cNvPr id="68" name="Würfel 67"/>
          <p:cNvSpPr/>
          <p:nvPr/>
        </p:nvSpPr>
        <p:spPr>
          <a:xfrm>
            <a:off x="4860032" y="1556792"/>
            <a:ext cx="3672408" cy="3528392"/>
          </a:xfrm>
          <a:prstGeom prst="cub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9" name="Picture 5" descr="D:\SHK\Palladio Days\Bilder\computer-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492896"/>
            <a:ext cx="232792" cy="232792"/>
          </a:xfrm>
          <a:prstGeom prst="rect">
            <a:avLst/>
          </a:prstGeom>
          <a:noFill/>
        </p:spPr>
      </p:pic>
      <p:pic>
        <p:nvPicPr>
          <p:cNvPr id="70" name="Grafik 6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3573016"/>
            <a:ext cx="241110" cy="152640"/>
          </a:xfrm>
          <a:prstGeom prst="rect">
            <a:avLst/>
          </a:prstGeom>
        </p:spPr>
      </p:pic>
      <p:pic>
        <p:nvPicPr>
          <p:cNvPr id="71" name="Grafik 7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0800000">
            <a:off x="1043608" y="4365104"/>
            <a:ext cx="253800" cy="241680"/>
          </a:xfrm>
          <a:prstGeom prst="rect">
            <a:avLst/>
          </a:prstGeom>
        </p:spPr>
      </p:pic>
      <p:pic>
        <p:nvPicPr>
          <p:cNvPr id="72" name="Grafik 7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>
            <a:off x="2483768" y="4365104"/>
            <a:ext cx="241110" cy="152640"/>
          </a:xfrm>
          <a:prstGeom prst="rect">
            <a:avLst/>
          </a:prstGeom>
        </p:spPr>
      </p:pic>
      <p:pic>
        <p:nvPicPr>
          <p:cNvPr id="74" name="Grafik 7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>
            <a:off x="6804248" y="3501008"/>
            <a:ext cx="241110" cy="152640"/>
          </a:xfrm>
          <a:prstGeom prst="rect">
            <a:avLst/>
          </a:prstGeom>
        </p:spPr>
      </p:pic>
      <p:pic>
        <p:nvPicPr>
          <p:cNvPr id="75" name="Grafik 7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04248" y="4293096"/>
            <a:ext cx="253800" cy="241680"/>
          </a:xfrm>
          <a:prstGeom prst="rect">
            <a:avLst/>
          </a:prstGeom>
        </p:spPr>
      </p:pic>
      <p:cxnSp>
        <p:nvCxnSpPr>
          <p:cNvPr id="79" name="Gewinkelte Verbindung 78"/>
          <p:cNvCxnSpPr>
            <a:stCxn id="71" idx="3"/>
            <a:endCxn id="70" idx="1"/>
          </p:cNvCxnSpPr>
          <p:nvPr/>
        </p:nvCxnSpPr>
        <p:spPr>
          <a:xfrm rot="10800000">
            <a:off x="1043608" y="3649336"/>
            <a:ext cx="12700" cy="836608"/>
          </a:xfrm>
          <a:prstGeom prst="bentConnector3">
            <a:avLst>
              <a:gd name="adj1" fmla="val 1800000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winkelte Verbindung 82"/>
          <p:cNvCxnSpPr>
            <a:stCxn id="75" idx="3"/>
            <a:endCxn id="74" idx="1"/>
          </p:cNvCxnSpPr>
          <p:nvPr/>
        </p:nvCxnSpPr>
        <p:spPr>
          <a:xfrm flipH="1" flipV="1">
            <a:off x="7045358" y="3577328"/>
            <a:ext cx="12690" cy="836608"/>
          </a:xfrm>
          <a:prstGeom prst="bentConnector3">
            <a:avLst>
              <a:gd name="adj1" fmla="val -1801418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Grafik 8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0800000">
            <a:off x="5364088" y="4293096"/>
            <a:ext cx="253800" cy="241680"/>
          </a:xfrm>
          <a:prstGeom prst="rect">
            <a:avLst/>
          </a:prstGeom>
        </p:spPr>
      </p:pic>
      <p:cxnSp>
        <p:nvCxnSpPr>
          <p:cNvPr id="86" name="Gerade Verbindung mit Pfeil 85"/>
          <p:cNvCxnSpPr>
            <a:stCxn id="72" idx="1"/>
            <a:endCxn id="84" idx="3"/>
          </p:cNvCxnSpPr>
          <p:nvPr/>
        </p:nvCxnSpPr>
        <p:spPr>
          <a:xfrm flipV="1">
            <a:off x="2724878" y="4413936"/>
            <a:ext cx="2639210" cy="27488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feld 88"/>
          <p:cNvSpPr txBox="1"/>
          <p:nvPr/>
        </p:nvSpPr>
        <p:spPr>
          <a:xfrm>
            <a:off x="3347864" y="5517232"/>
            <a:ext cx="1539204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JNDI &amp; RMI-IIOP</a:t>
            </a:r>
            <a:endParaRPr lang="de-DE" sz="1600" dirty="0" smtClean="0"/>
          </a:p>
        </p:txBody>
      </p:sp>
      <p:sp>
        <p:nvSpPr>
          <p:cNvPr id="90" name="Pfeil nach links und rechts 89"/>
          <p:cNvSpPr/>
          <p:nvPr/>
        </p:nvSpPr>
        <p:spPr>
          <a:xfrm>
            <a:off x="3347864" y="5157192"/>
            <a:ext cx="1440160" cy="314927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Abgerundete rechteckige Legende 44"/>
          <p:cNvSpPr/>
          <p:nvPr/>
        </p:nvSpPr>
        <p:spPr>
          <a:xfrm>
            <a:off x="2339752" y="2420888"/>
            <a:ext cx="1080120" cy="720080"/>
          </a:xfrm>
          <a:prstGeom prst="wedgeRoundRectCallout">
            <a:avLst>
              <a:gd name="adj1" fmla="val -62853"/>
              <a:gd name="adj2" fmla="val 5524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smtClean="0"/>
              <a:t>Business</a:t>
            </a:r>
          </a:p>
          <a:p>
            <a:pPr algn="ctr"/>
            <a:r>
              <a:rPr lang="de-DE" sz="1600" smtClean="0"/>
              <a:t>Logic</a:t>
            </a:r>
            <a:endParaRPr lang="de-DE" sz="1600"/>
          </a:p>
        </p:txBody>
      </p:sp>
      <p:sp>
        <p:nvSpPr>
          <p:cNvPr id="46" name="Abgerundete rechteckige Legende 45"/>
          <p:cNvSpPr/>
          <p:nvPr/>
        </p:nvSpPr>
        <p:spPr>
          <a:xfrm>
            <a:off x="2699792" y="3356992"/>
            <a:ext cx="1368152" cy="720080"/>
          </a:xfrm>
          <a:prstGeom prst="wedgeRoundRectCallout">
            <a:avLst>
              <a:gd name="adj1" fmla="val -64720"/>
              <a:gd name="adj2" fmla="val 4677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smtClean="0"/>
              <a:t>Presentation Data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/>
      <p:bldP spid="50" grpId="0" animBg="1"/>
      <p:bldP spid="57" grpId="0" animBg="1"/>
      <p:bldP spid="59" grpId="0" animBg="1"/>
      <p:bldP spid="60" grpId="0"/>
      <p:bldP spid="61" grpId="0" animBg="1"/>
      <p:bldP spid="68" grpId="0" animBg="1"/>
      <p:bldP spid="89" grpId="0"/>
      <p:bldP spid="90" grpId="0" animBg="1"/>
      <p:bldP spid="45" grpId="0" animBg="1"/>
      <p:bldP spid="45" grpId="1" animBg="1"/>
      <p:bldP spid="46" grpId="0" animBg="1"/>
      <p:bldP spid="4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595E-860C-48C2-A027-538113455B1C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6</a:t>
            </a:fld>
            <a:endParaRPr lang="sl-SI" dirty="0"/>
          </a:p>
        </p:txBody>
      </p:sp>
      <p:graphicFrame>
        <p:nvGraphicFramePr>
          <p:cNvPr id="7" name="Diagramm 6"/>
          <p:cNvGraphicFramePr/>
          <p:nvPr/>
        </p:nvGraphicFramePr>
        <p:xfrm>
          <a:off x="539552" y="764704"/>
          <a:ext cx="7992888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>
                                            <p:graphicEl>
                                              <a:dgm id="{02DA423C-2E6F-435F-B061-3DA8016B5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>
                                            <p:graphicEl>
                                              <a:dgm id="{02DA423C-2E6F-435F-B061-3DA8016B52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7">
                                            <p:graphicEl>
                                              <a:dgm id="{4E54AC6A-466B-4E65-9AA8-F13A4ABC3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7">
                                            <p:graphicEl>
                                              <a:dgm id="{4E54AC6A-466B-4E65-9AA8-F13A4ABC3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7">
                                            <p:graphicEl>
                                              <a:dgm id="{32F643EE-93C3-42EE-9F8E-A01123C8B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7">
                                            <p:graphicEl>
                                              <a:dgm id="{32F643EE-93C3-42EE-9F8E-A01123C8B4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7">
                                            <p:graphicEl>
                                              <a:dgm id="{68EAB526-8C0D-4A60-8CD5-746CC9831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7">
                                            <p:graphicEl>
                                              <a:dgm id="{68EAB526-8C0D-4A60-8CD5-746CC98316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7">
                                            <p:graphicEl>
                                              <a:dgm id="{C8485A08-0E3F-4F46-9ACA-97832031E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7">
                                            <p:graphicEl>
                                              <a:dgm id="{C8485A08-0E3F-4F46-9ACA-97832031E1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9E911F-CBCE-41D2-8673-C293C2C15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E7AFE9-4CF5-4937-9855-A0F0BA28B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7">
                                            <p:graphicEl>
                                              <a:dgm id="{4757EAC0-20F0-4EC4-BCB6-585C1F5F59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7">
                                            <p:graphicEl>
                                              <a:dgm id="{4757EAC0-20F0-4EC4-BCB6-585C1F5F59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7">
                                            <p:graphicEl>
                                              <a:dgm id="{E90E10A8-92AE-4D4A-8604-9BB5F8028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7">
                                            <p:graphicEl>
                                              <a:dgm id="{E90E10A8-92AE-4D4A-8604-9BB5F80287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hteck 66"/>
          <p:cNvSpPr/>
          <p:nvPr/>
        </p:nvSpPr>
        <p:spPr>
          <a:xfrm>
            <a:off x="467544" y="1412776"/>
            <a:ext cx="259228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Mapping: PCM to Java EE 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D418-42F6-4C03-9912-9910FAFC75BC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7</a:t>
            </a:fld>
            <a:endParaRPr lang="sl-SI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2780928"/>
            <a:ext cx="1800200" cy="14962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Pfeil nach rechts 7"/>
          <p:cNvSpPr/>
          <p:nvPr/>
        </p:nvSpPr>
        <p:spPr>
          <a:xfrm>
            <a:off x="6156176" y="3284984"/>
            <a:ext cx="1080120" cy="409019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084168" y="2996952"/>
            <a:ext cx="1025730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ProtoCom</a:t>
            </a:r>
            <a:endParaRPr lang="de-DE" sz="1600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7236296" y="3573016"/>
            <a:ext cx="1512168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Java EE</a:t>
            </a:r>
          </a:p>
          <a:p>
            <a:pPr algn="ctr"/>
            <a:r>
              <a:rPr lang="en-US" smtClean="0"/>
              <a:t>Performance Prototype</a:t>
            </a:r>
            <a:endParaRPr lang="en-US" dirty="0" smtClean="0"/>
          </a:p>
        </p:txBody>
      </p:sp>
      <p:pic>
        <p:nvPicPr>
          <p:cNvPr id="31" name="Grafik 3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1700808"/>
            <a:ext cx="823557" cy="526921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1916832"/>
            <a:ext cx="227489" cy="14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79712" y="1916832"/>
            <a:ext cx="144016" cy="137140"/>
          </a:xfrm>
          <a:prstGeom prst="rect">
            <a:avLst/>
          </a:prstGeom>
        </p:spPr>
      </p:pic>
      <p:pic>
        <p:nvPicPr>
          <p:cNvPr id="37" name="Grafik 3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40024" y="1853208"/>
            <a:ext cx="823557" cy="526921"/>
          </a:xfrm>
          <a:prstGeom prst="rect">
            <a:avLst/>
          </a:prstGeom>
        </p:spPr>
      </p:pic>
      <p:pic>
        <p:nvPicPr>
          <p:cNvPr id="38" name="Grafik 3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24000" y="2069232"/>
            <a:ext cx="227489" cy="14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32112" y="2069232"/>
            <a:ext cx="144016" cy="137140"/>
          </a:xfrm>
          <a:prstGeom prst="rect">
            <a:avLst/>
          </a:prstGeom>
        </p:spPr>
      </p:pic>
      <p:sp>
        <p:nvSpPr>
          <p:cNvPr id="40" name="Rechteck 39"/>
          <p:cNvSpPr/>
          <p:nvPr/>
        </p:nvSpPr>
        <p:spPr>
          <a:xfrm>
            <a:off x="467544" y="2564904"/>
            <a:ext cx="259228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" name="Grafik 6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2924944"/>
            <a:ext cx="823557" cy="526921"/>
          </a:xfrm>
          <a:prstGeom prst="rect">
            <a:avLst/>
          </a:prstGeom>
        </p:spPr>
      </p:pic>
      <p:pic>
        <p:nvPicPr>
          <p:cNvPr id="62" name="Grafik 6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3140968"/>
            <a:ext cx="227489" cy="14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3" name="Grafik 6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19672" y="3140968"/>
            <a:ext cx="144016" cy="137140"/>
          </a:xfrm>
          <a:prstGeom prst="rect">
            <a:avLst/>
          </a:prstGeom>
        </p:spPr>
      </p:pic>
      <p:pic>
        <p:nvPicPr>
          <p:cNvPr id="65" name="Grafik 6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2924944"/>
            <a:ext cx="819192" cy="524128"/>
          </a:xfrm>
          <a:prstGeom prst="rect">
            <a:avLst/>
          </a:prstGeom>
        </p:spPr>
      </p:pic>
      <p:pic>
        <p:nvPicPr>
          <p:cNvPr id="66" name="Grafik 6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35696" y="3140968"/>
            <a:ext cx="227488" cy="144016"/>
          </a:xfrm>
          <a:prstGeom prst="rect">
            <a:avLst/>
          </a:prstGeom>
        </p:spPr>
      </p:pic>
      <p:cxnSp>
        <p:nvCxnSpPr>
          <p:cNvPr id="69" name="Gerade Verbindung mit Pfeil 68"/>
          <p:cNvCxnSpPr>
            <a:stCxn id="63" idx="3"/>
            <a:endCxn id="66" idx="1"/>
          </p:cNvCxnSpPr>
          <p:nvPr/>
        </p:nvCxnSpPr>
        <p:spPr>
          <a:xfrm>
            <a:off x="1763688" y="3209538"/>
            <a:ext cx="72008" cy="343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hteck 70"/>
          <p:cNvSpPr/>
          <p:nvPr/>
        </p:nvSpPr>
        <p:spPr>
          <a:xfrm>
            <a:off x="467544" y="3717032"/>
            <a:ext cx="259228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2" name="Grafik 7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4077072"/>
            <a:ext cx="823557" cy="526921"/>
          </a:xfrm>
          <a:prstGeom prst="rect">
            <a:avLst/>
          </a:prstGeom>
        </p:spPr>
      </p:pic>
      <p:pic>
        <p:nvPicPr>
          <p:cNvPr id="73" name="Grafik 7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293096"/>
            <a:ext cx="227489" cy="14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4" name="Grafik 7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19672" y="4293096"/>
            <a:ext cx="144016" cy="137140"/>
          </a:xfrm>
          <a:prstGeom prst="rect">
            <a:avLst/>
          </a:prstGeom>
        </p:spPr>
      </p:pic>
      <p:sp>
        <p:nvSpPr>
          <p:cNvPr id="75" name="Würfel 74"/>
          <p:cNvSpPr/>
          <p:nvPr/>
        </p:nvSpPr>
        <p:spPr>
          <a:xfrm>
            <a:off x="2051720" y="4077072"/>
            <a:ext cx="864096" cy="50405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7" name="Gerade Verbindung mit Pfeil 76"/>
          <p:cNvCxnSpPr/>
          <p:nvPr/>
        </p:nvCxnSpPr>
        <p:spPr>
          <a:xfrm>
            <a:off x="1763688" y="436510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hteck 77"/>
          <p:cNvSpPr/>
          <p:nvPr/>
        </p:nvSpPr>
        <p:spPr>
          <a:xfrm>
            <a:off x="467544" y="4869160"/>
            <a:ext cx="259228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1286" y="5157192"/>
            <a:ext cx="285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Textfeld 97"/>
          <p:cNvSpPr txBox="1"/>
          <p:nvPr/>
        </p:nvSpPr>
        <p:spPr>
          <a:xfrm>
            <a:off x="1115616" y="4869160"/>
            <a:ext cx="1277786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Usage Model</a:t>
            </a:r>
            <a:endParaRPr lang="de-DE" sz="1600" dirty="0" smtClean="0"/>
          </a:p>
        </p:txBody>
      </p:sp>
      <p:sp>
        <p:nvSpPr>
          <p:cNvPr id="103" name="Textfeld 102"/>
          <p:cNvSpPr txBox="1"/>
          <p:nvPr/>
        </p:nvSpPr>
        <p:spPr>
          <a:xfrm>
            <a:off x="1043608" y="3717032"/>
            <a:ext cx="1604478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Allocation Model</a:t>
            </a:r>
            <a:endParaRPr lang="de-DE" sz="1600" dirty="0" smtClean="0"/>
          </a:p>
        </p:txBody>
      </p:sp>
      <p:sp>
        <p:nvSpPr>
          <p:cNvPr id="108" name="Textfeld 107"/>
          <p:cNvSpPr txBox="1"/>
          <p:nvPr/>
        </p:nvSpPr>
        <p:spPr>
          <a:xfrm>
            <a:off x="971600" y="2564904"/>
            <a:ext cx="1563248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Assembly Model</a:t>
            </a:r>
            <a:endParaRPr lang="de-DE" sz="1600" dirty="0" smtClean="0"/>
          </a:p>
        </p:txBody>
      </p:sp>
      <p:sp>
        <p:nvSpPr>
          <p:cNvPr id="115" name="Textfeld 114"/>
          <p:cNvSpPr txBox="1"/>
          <p:nvPr/>
        </p:nvSpPr>
        <p:spPr>
          <a:xfrm>
            <a:off x="899592" y="1412776"/>
            <a:ext cx="1667701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Repository Model</a:t>
            </a:r>
            <a:endParaRPr lang="de-DE" sz="1600" dirty="0" smtClean="0"/>
          </a:p>
        </p:txBody>
      </p:sp>
      <p:sp>
        <p:nvSpPr>
          <p:cNvPr id="123" name="Textfeld 122"/>
          <p:cNvSpPr txBox="1"/>
          <p:nvPr/>
        </p:nvSpPr>
        <p:spPr>
          <a:xfrm>
            <a:off x="467544" y="5661248"/>
            <a:ext cx="73129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100" smtClean="0"/>
              <a:t>&lt;&lt;User&gt;&gt;</a:t>
            </a:r>
            <a:endParaRPr lang="de-DE" sz="1100" dirty="0" smtClean="0"/>
          </a:p>
        </p:txBody>
      </p:sp>
      <p:sp>
        <p:nvSpPr>
          <p:cNvPr id="124" name="Ellipse 123"/>
          <p:cNvSpPr/>
          <p:nvPr/>
        </p:nvSpPr>
        <p:spPr>
          <a:xfrm>
            <a:off x="1979712" y="5229200"/>
            <a:ext cx="79208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5" name="Gerade Verbindung mit Pfeil 124"/>
          <p:cNvCxnSpPr>
            <a:endCxn id="124" idx="2"/>
          </p:cNvCxnSpPr>
          <p:nvPr/>
        </p:nvCxnSpPr>
        <p:spPr>
          <a:xfrm flipV="1">
            <a:off x="969318" y="5445224"/>
            <a:ext cx="1010394" cy="248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Pfeil nach rechts 98"/>
          <p:cNvSpPr/>
          <p:nvPr/>
        </p:nvSpPr>
        <p:spPr>
          <a:xfrm rot="2194950">
            <a:off x="3035136" y="2184926"/>
            <a:ext cx="1710827" cy="165873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0" name="Pfeil nach rechts 99"/>
          <p:cNvSpPr/>
          <p:nvPr/>
        </p:nvSpPr>
        <p:spPr>
          <a:xfrm rot="1617409">
            <a:off x="3201594" y="2970811"/>
            <a:ext cx="1024432" cy="183483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2" name="Pfeil nach rechts 101"/>
          <p:cNvSpPr/>
          <p:nvPr/>
        </p:nvSpPr>
        <p:spPr>
          <a:xfrm rot="19134583">
            <a:off x="2985087" y="4682996"/>
            <a:ext cx="1710827" cy="165873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4" name="Pfeil nach rechts 103"/>
          <p:cNvSpPr/>
          <p:nvPr/>
        </p:nvSpPr>
        <p:spPr>
          <a:xfrm rot="19481145">
            <a:off x="3234637" y="3924235"/>
            <a:ext cx="1024432" cy="183483"/>
          </a:xfrm>
          <a:prstGeom prst="rightArrow">
            <a:avLst/>
          </a:prstGeom>
          <a:ln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05" name="Picture 2" descr="D:\SHK\Palladio Days\Bilder\javae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312" y="2708920"/>
            <a:ext cx="1296144" cy="86611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Mapping: Repository Model</a:t>
            </a:r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F644-EC75-4409-AFA1-5F3E7430E51B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8</a:t>
            </a:fld>
            <a:endParaRPr lang="sl-SI" dirty="0"/>
          </a:p>
        </p:txBody>
      </p:sp>
      <p:sp>
        <p:nvSpPr>
          <p:cNvPr id="60" name="Rechteck 59"/>
          <p:cNvSpPr/>
          <p:nvPr/>
        </p:nvSpPr>
        <p:spPr>
          <a:xfrm>
            <a:off x="467544" y="2420888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void callBob()</a:t>
            </a:r>
            <a:endParaRPr lang="de-DE" sz="1400"/>
          </a:p>
        </p:txBody>
      </p:sp>
      <p:cxnSp>
        <p:nvCxnSpPr>
          <p:cNvPr id="62" name="Gerade Verbindung 61"/>
          <p:cNvCxnSpPr/>
          <p:nvPr/>
        </p:nvCxnSpPr>
        <p:spPr>
          <a:xfrm>
            <a:off x="467544" y="2780928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feld 63"/>
          <p:cNvSpPr txBox="1"/>
          <p:nvPr/>
        </p:nvSpPr>
        <p:spPr>
          <a:xfrm>
            <a:off x="827584" y="2420888"/>
            <a:ext cx="636713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IAlice</a:t>
            </a:r>
            <a:endParaRPr lang="de-DE" sz="1600" dirty="0" smtClean="0"/>
          </a:p>
        </p:txBody>
      </p:sp>
      <p:sp>
        <p:nvSpPr>
          <p:cNvPr id="69" name="Rechteck 68"/>
          <p:cNvSpPr/>
          <p:nvPr/>
        </p:nvSpPr>
        <p:spPr>
          <a:xfrm>
            <a:off x="2411760" y="2420888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void sayHello()</a:t>
            </a:r>
            <a:endParaRPr lang="de-DE" sz="1400"/>
          </a:p>
        </p:txBody>
      </p:sp>
      <p:cxnSp>
        <p:nvCxnSpPr>
          <p:cNvPr id="70" name="Gerade Verbindung 69"/>
          <p:cNvCxnSpPr/>
          <p:nvPr/>
        </p:nvCxnSpPr>
        <p:spPr>
          <a:xfrm>
            <a:off x="2411760" y="2780928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hteck 70"/>
          <p:cNvSpPr/>
          <p:nvPr/>
        </p:nvSpPr>
        <p:spPr>
          <a:xfrm>
            <a:off x="467544" y="4365104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SEFF &lt;callBob&gt;</a:t>
            </a:r>
            <a:endParaRPr lang="de-DE" sz="1400"/>
          </a:p>
        </p:txBody>
      </p:sp>
      <p:cxnSp>
        <p:nvCxnSpPr>
          <p:cNvPr id="72" name="Gerade Verbindung 71"/>
          <p:cNvCxnSpPr/>
          <p:nvPr/>
        </p:nvCxnSpPr>
        <p:spPr>
          <a:xfrm>
            <a:off x="467544" y="4725144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hteck 72"/>
          <p:cNvSpPr/>
          <p:nvPr/>
        </p:nvSpPr>
        <p:spPr>
          <a:xfrm>
            <a:off x="2483768" y="4365104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SEFF &lt;sayHello&gt;</a:t>
            </a:r>
            <a:endParaRPr lang="de-DE" sz="1400"/>
          </a:p>
        </p:txBody>
      </p:sp>
      <p:cxnSp>
        <p:nvCxnSpPr>
          <p:cNvPr id="74" name="Gerade Verbindung 73"/>
          <p:cNvCxnSpPr/>
          <p:nvPr/>
        </p:nvCxnSpPr>
        <p:spPr>
          <a:xfrm>
            <a:off x="2483768" y="4725144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feld 74"/>
          <p:cNvSpPr txBox="1"/>
          <p:nvPr/>
        </p:nvSpPr>
        <p:spPr>
          <a:xfrm>
            <a:off x="2771800" y="2420888"/>
            <a:ext cx="564578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IBob</a:t>
            </a:r>
            <a:endParaRPr lang="de-DE" sz="1600" dirty="0" smtClean="0"/>
          </a:p>
        </p:txBody>
      </p:sp>
      <p:sp>
        <p:nvSpPr>
          <p:cNvPr id="76" name="Textfeld 75"/>
          <p:cNvSpPr txBox="1"/>
          <p:nvPr/>
        </p:nvSpPr>
        <p:spPr>
          <a:xfrm>
            <a:off x="899592" y="4365104"/>
            <a:ext cx="585417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Alice</a:t>
            </a:r>
            <a:endParaRPr lang="de-DE" sz="1600" dirty="0" smtClean="0"/>
          </a:p>
        </p:txBody>
      </p:sp>
      <p:sp>
        <p:nvSpPr>
          <p:cNvPr id="77" name="Textfeld 76"/>
          <p:cNvSpPr txBox="1"/>
          <p:nvPr/>
        </p:nvSpPr>
        <p:spPr>
          <a:xfrm>
            <a:off x="2915816" y="4365104"/>
            <a:ext cx="51328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Bob</a:t>
            </a:r>
            <a:endParaRPr lang="de-DE" sz="1600" dirty="0" smtClean="0"/>
          </a:p>
        </p:txBody>
      </p:sp>
      <p:cxnSp>
        <p:nvCxnSpPr>
          <p:cNvPr id="79" name="Gerade Verbindung mit Pfeil 78"/>
          <p:cNvCxnSpPr>
            <a:stCxn id="76" idx="0"/>
            <a:endCxn id="60" idx="2"/>
          </p:cNvCxnSpPr>
          <p:nvPr/>
        </p:nvCxnSpPr>
        <p:spPr>
          <a:xfrm flipH="1" flipV="1">
            <a:off x="1187624" y="3284984"/>
            <a:ext cx="4677" cy="10801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>
            <a:stCxn id="76" idx="0"/>
            <a:endCxn id="69" idx="2"/>
          </p:cNvCxnSpPr>
          <p:nvPr/>
        </p:nvCxnSpPr>
        <p:spPr>
          <a:xfrm flipV="1">
            <a:off x="1192301" y="3284984"/>
            <a:ext cx="1939539" cy="10801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Gerade Verbindung mit Pfeil 82"/>
          <p:cNvCxnSpPr>
            <a:stCxn id="77" idx="0"/>
            <a:endCxn id="69" idx="2"/>
          </p:cNvCxnSpPr>
          <p:nvPr/>
        </p:nvCxnSpPr>
        <p:spPr>
          <a:xfrm flipH="1" flipV="1">
            <a:off x="3131840" y="3284984"/>
            <a:ext cx="40617" cy="10801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feld 85"/>
          <p:cNvSpPr txBox="1"/>
          <p:nvPr/>
        </p:nvSpPr>
        <p:spPr>
          <a:xfrm>
            <a:off x="179512" y="3573016"/>
            <a:ext cx="102624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200" smtClean="0"/>
              <a:t>&lt;&lt;Provides&gt;&gt;</a:t>
            </a:r>
            <a:endParaRPr lang="de-DE" sz="1200" dirty="0" smtClean="0"/>
          </a:p>
        </p:txBody>
      </p:sp>
      <p:sp>
        <p:nvSpPr>
          <p:cNvPr id="87" name="Textfeld 86"/>
          <p:cNvSpPr txBox="1"/>
          <p:nvPr/>
        </p:nvSpPr>
        <p:spPr>
          <a:xfrm>
            <a:off x="3203848" y="3573016"/>
            <a:ext cx="102624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200" smtClean="0"/>
              <a:t>&lt;&lt;Provides&gt;&gt;</a:t>
            </a:r>
            <a:endParaRPr lang="de-DE" sz="1200" dirty="0" smtClean="0"/>
          </a:p>
        </p:txBody>
      </p:sp>
      <p:sp>
        <p:nvSpPr>
          <p:cNvPr id="91" name="Textfeld 90"/>
          <p:cNvSpPr txBox="1"/>
          <p:nvPr/>
        </p:nvSpPr>
        <p:spPr>
          <a:xfrm rot="19820636">
            <a:off x="1907704" y="3789040"/>
            <a:ext cx="1034322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200" smtClean="0"/>
              <a:t>&lt;&lt;Requires&gt;&gt;</a:t>
            </a:r>
            <a:endParaRPr lang="de-DE" sz="1200" dirty="0" smtClean="0"/>
          </a:p>
        </p:txBody>
      </p:sp>
      <p:sp>
        <p:nvSpPr>
          <p:cNvPr id="1204" name="Freeform 180"/>
          <p:cNvSpPr>
            <a:spLocks noEditPoints="1"/>
          </p:cNvSpPr>
          <p:nvPr/>
        </p:nvSpPr>
        <p:spPr bwMode="auto">
          <a:xfrm>
            <a:off x="2771800" y="4437112"/>
            <a:ext cx="184150" cy="153988"/>
          </a:xfrm>
          <a:custGeom>
            <a:avLst/>
            <a:gdLst/>
            <a:ahLst/>
            <a:cxnLst>
              <a:cxn ang="0">
                <a:pos x="19" y="97"/>
              </a:cxn>
              <a:cxn ang="0">
                <a:pos x="116" y="97"/>
              </a:cxn>
              <a:cxn ang="0">
                <a:pos x="116" y="0"/>
              </a:cxn>
              <a:cxn ang="0">
                <a:pos x="19" y="0"/>
              </a:cxn>
              <a:cxn ang="0">
                <a:pos x="19" y="20"/>
              </a:cxn>
              <a:cxn ang="0">
                <a:pos x="39" y="20"/>
              </a:cxn>
              <a:cxn ang="0">
                <a:pos x="39" y="39"/>
              </a:cxn>
              <a:cxn ang="0">
                <a:pos x="19" y="39"/>
              </a:cxn>
              <a:cxn ang="0">
                <a:pos x="19" y="59"/>
              </a:cxn>
              <a:cxn ang="0">
                <a:pos x="39" y="59"/>
              </a:cxn>
              <a:cxn ang="0">
                <a:pos x="39" y="78"/>
              </a:cxn>
              <a:cxn ang="0">
                <a:pos x="19" y="78"/>
              </a:cxn>
              <a:cxn ang="0">
                <a:pos x="19" y="97"/>
              </a:cxn>
              <a:cxn ang="0">
                <a:pos x="0" y="78"/>
              </a:cxn>
              <a:cxn ang="0">
                <a:pos x="39" y="78"/>
              </a:cxn>
              <a:cxn ang="0">
                <a:pos x="39" y="59"/>
              </a:cxn>
              <a:cxn ang="0">
                <a:pos x="0" y="59"/>
              </a:cxn>
              <a:cxn ang="0">
                <a:pos x="0" y="78"/>
              </a:cxn>
              <a:cxn ang="0">
                <a:pos x="0" y="39"/>
              </a:cxn>
              <a:cxn ang="0">
                <a:pos x="39" y="39"/>
              </a:cxn>
              <a:cxn ang="0">
                <a:pos x="39" y="20"/>
              </a:cxn>
              <a:cxn ang="0">
                <a:pos x="0" y="20"/>
              </a:cxn>
              <a:cxn ang="0">
                <a:pos x="0" y="39"/>
              </a:cxn>
            </a:cxnLst>
            <a:rect l="0" t="0" r="r" b="b"/>
            <a:pathLst>
              <a:path w="116" h="97">
                <a:moveTo>
                  <a:pt x="19" y="97"/>
                </a:moveTo>
                <a:lnTo>
                  <a:pt x="116" y="97"/>
                </a:lnTo>
                <a:lnTo>
                  <a:pt x="116" y="0"/>
                </a:lnTo>
                <a:lnTo>
                  <a:pt x="19" y="0"/>
                </a:lnTo>
                <a:lnTo>
                  <a:pt x="19" y="20"/>
                </a:lnTo>
                <a:lnTo>
                  <a:pt x="39" y="20"/>
                </a:lnTo>
                <a:lnTo>
                  <a:pt x="39" y="39"/>
                </a:lnTo>
                <a:lnTo>
                  <a:pt x="19" y="39"/>
                </a:lnTo>
                <a:lnTo>
                  <a:pt x="19" y="59"/>
                </a:lnTo>
                <a:lnTo>
                  <a:pt x="39" y="59"/>
                </a:lnTo>
                <a:lnTo>
                  <a:pt x="39" y="78"/>
                </a:lnTo>
                <a:lnTo>
                  <a:pt x="19" y="78"/>
                </a:lnTo>
                <a:lnTo>
                  <a:pt x="19" y="97"/>
                </a:lnTo>
                <a:close/>
                <a:moveTo>
                  <a:pt x="0" y="78"/>
                </a:moveTo>
                <a:lnTo>
                  <a:pt x="39" y="78"/>
                </a:lnTo>
                <a:lnTo>
                  <a:pt x="39" y="59"/>
                </a:lnTo>
                <a:lnTo>
                  <a:pt x="0" y="59"/>
                </a:lnTo>
                <a:lnTo>
                  <a:pt x="0" y="78"/>
                </a:lnTo>
                <a:close/>
                <a:moveTo>
                  <a:pt x="0" y="39"/>
                </a:moveTo>
                <a:lnTo>
                  <a:pt x="39" y="39"/>
                </a:lnTo>
                <a:lnTo>
                  <a:pt x="39" y="20"/>
                </a:lnTo>
                <a:lnTo>
                  <a:pt x="0" y="20"/>
                </a:lnTo>
                <a:lnTo>
                  <a:pt x="0" y="39"/>
                </a:lnTo>
                <a:close/>
              </a:path>
            </a:pathLst>
          </a:cu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2" name="Freeform 180"/>
          <p:cNvSpPr>
            <a:spLocks noEditPoints="1"/>
          </p:cNvSpPr>
          <p:nvPr/>
        </p:nvSpPr>
        <p:spPr bwMode="auto">
          <a:xfrm>
            <a:off x="755576" y="4437112"/>
            <a:ext cx="184150" cy="153988"/>
          </a:xfrm>
          <a:custGeom>
            <a:avLst/>
            <a:gdLst/>
            <a:ahLst/>
            <a:cxnLst>
              <a:cxn ang="0">
                <a:pos x="19" y="97"/>
              </a:cxn>
              <a:cxn ang="0">
                <a:pos x="116" y="97"/>
              </a:cxn>
              <a:cxn ang="0">
                <a:pos x="116" y="0"/>
              </a:cxn>
              <a:cxn ang="0">
                <a:pos x="19" y="0"/>
              </a:cxn>
              <a:cxn ang="0">
                <a:pos x="19" y="20"/>
              </a:cxn>
              <a:cxn ang="0">
                <a:pos x="39" y="20"/>
              </a:cxn>
              <a:cxn ang="0">
                <a:pos x="39" y="39"/>
              </a:cxn>
              <a:cxn ang="0">
                <a:pos x="19" y="39"/>
              </a:cxn>
              <a:cxn ang="0">
                <a:pos x="19" y="59"/>
              </a:cxn>
              <a:cxn ang="0">
                <a:pos x="39" y="59"/>
              </a:cxn>
              <a:cxn ang="0">
                <a:pos x="39" y="78"/>
              </a:cxn>
              <a:cxn ang="0">
                <a:pos x="19" y="78"/>
              </a:cxn>
              <a:cxn ang="0">
                <a:pos x="19" y="97"/>
              </a:cxn>
              <a:cxn ang="0">
                <a:pos x="0" y="78"/>
              </a:cxn>
              <a:cxn ang="0">
                <a:pos x="39" y="78"/>
              </a:cxn>
              <a:cxn ang="0">
                <a:pos x="39" y="59"/>
              </a:cxn>
              <a:cxn ang="0">
                <a:pos x="0" y="59"/>
              </a:cxn>
              <a:cxn ang="0">
                <a:pos x="0" y="78"/>
              </a:cxn>
              <a:cxn ang="0">
                <a:pos x="0" y="39"/>
              </a:cxn>
              <a:cxn ang="0">
                <a:pos x="39" y="39"/>
              </a:cxn>
              <a:cxn ang="0">
                <a:pos x="39" y="20"/>
              </a:cxn>
              <a:cxn ang="0">
                <a:pos x="0" y="20"/>
              </a:cxn>
              <a:cxn ang="0">
                <a:pos x="0" y="39"/>
              </a:cxn>
            </a:cxnLst>
            <a:rect l="0" t="0" r="r" b="b"/>
            <a:pathLst>
              <a:path w="116" h="97">
                <a:moveTo>
                  <a:pt x="19" y="97"/>
                </a:moveTo>
                <a:lnTo>
                  <a:pt x="116" y="97"/>
                </a:lnTo>
                <a:lnTo>
                  <a:pt x="116" y="0"/>
                </a:lnTo>
                <a:lnTo>
                  <a:pt x="19" y="0"/>
                </a:lnTo>
                <a:lnTo>
                  <a:pt x="19" y="20"/>
                </a:lnTo>
                <a:lnTo>
                  <a:pt x="39" y="20"/>
                </a:lnTo>
                <a:lnTo>
                  <a:pt x="39" y="39"/>
                </a:lnTo>
                <a:lnTo>
                  <a:pt x="19" y="39"/>
                </a:lnTo>
                <a:lnTo>
                  <a:pt x="19" y="59"/>
                </a:lnTo>
                <a:lnTo>
                  <a:pt x="39" y="59"/>
                </a:lnTo>
                <a:lnTo>
                  <a:pt x="39" y="78"/>
                </a:lnTo>
                <a:lnTo>
                  <a:pt x="19" y="78"/>
                </a:lnTo>
                <a:lnTo>
                  <a:pt x="19" y="97"/>
                </a:lnTo>
                <a:close/>
                <a:moveTo>
                  <a:pt x="0" y="78"/>
                </a:moveTo>
                <a:lnTo>
                  <a:pt x="39" y="78"/>
                </a:lnTo>
                <a:lnTo>
                  <a:pt x="39" y="59"/>
                </a:lnTo>
                <a:lnTo>
                  <a:pt x="0" y="59"/>
                </a:lnTo>
                <a:lnTo>
                  <a:pt x="0" y="78"/>
                </a:lnTo>
                <a:close/>
                <a:moveTo>
                  <a:pt x="0" y="39"/>
                </a:moveTo>
                <a:lnTo>
                  <a:pt x="39" y="39"/>
                </a:lnTo>
                <a:lnTo>
                  <a:pt x="39" y="20"/>
                </a:lnTo>
                <a:lnTo>
                  <a:pt x="0" y="20"/>
                </a:lnTo>
                <a:lnTo>
                  <a:pt x="0" y="39"/>
                </a:lnTo>
                <a:close/>
              </a:path>
            </a:pathLst>
          </a:cu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3" name="Sechseck 262"/>
          <p:cNvSpPr/>
          <p:nvPr/>
        </p:nvSpPr>
        <p:spPr>
          <a:xfrm>
            <a:off x="683568" y="2492896"/>
            <a:ext cx="216024" cy="216024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de-DE" sz="12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" name="Sechseck 264"/>
          <p:cNvSpPr/>
          <p:nvPr/>
        </p:nvSpPr>
        <p:spPr>
          <a:xfrm>
            <a:off x="2627784" y="2492896"/>
            <a:ext cx="216024" cy="216024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de-DE" sz="12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Rechteck 266"/>
          <p:cNvSpPr/>
          <p:nvPr/>
        </p:nvSpPr>
        <p:spPr>
          <a:xfrm>
            <a:off x="7524328" y="2420888"/>
            <a:ext cx="122413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smtClean="0"/>
              <a:t>+ sayHello()</a:t>
            </a:r>
            <a:endParaRPr lang="de-DE" sz="1600"/>
          </a:p>
        </p:txBody>
      </p:sp>
      <p:cxnSp>
        <p:nvCxnSpPr>
          <p:cNvPr id="268" name="Gerade Verbindung 267"/>
          <p:cNvCxnSpPr/>
          <p:nvPr/>
        </p:nvCxnSpPr>
        <p:spPr>
          <a:xfrm>
            <a:off x="7524328" y="2708920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Textfeld 268"/>
          <p:cNvSpPr txBox="1"/>
          <p:nvPr/>
        </p:nvSpPr>
        <p:spPr>
          <a:xfrm>
            <a:off x="7812360" y="2420888"/>
            <a:ext cx="611065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mtClean="0"/>
              <a:t>IBob</a:t>
            </a:r>
            <a:endParaRPr lang="de-DE" dirty="0" smtClean="0"/>
          </a:p>
        </p:txBody>
      </p:sp>
      <p:sp>
        <p:nvSpPr>
          <p:cNvPr id="270" name="Rechteck 269"/>
          <p:cNvSpPr/>
          <p:nvPr/>
        </p:nvSpPr>
        <p:spPr>
          <a:xfrm>
            <a:off x="5148064" y="2420888"/>
            <a:ext cx="122413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smtClean="0"/>
              <a:t>+ callBob()</a:t>
            </a:r>
            <a:endParaRPr lang="de-DE" sz="1600"/>
          </a:p>
        </p:txBody>
      </p:sp>
      <p:cxnSp>
        <p:nvCxnSpPr>
          <p:cNvPr id="271" name="Gerade Verbindung 270"/>
          <p:cNvCxnSpPr/>
          <p:nvPr/>
        </p:nvCxnSpPr>
        <p:spPr>
          <a:xfrm>
            <a:off x="5148064" y="2708920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2" name="Textfeld 271"/>
          <p:cNvSpPr txBox="1"/>
          <p:nvPr/>
        </p:nvSpPr>
        <p:spPr>
          <a:xfrm>
            <a:off x="5436096" y="2420888"/>
            <a:ext cx="694421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mtClean="0"/>
              <a:t>IAlice</a:t>
            </a:r>
            <a:endParaRPr lang="de-DE" dirty="0" smtClean="0"/>
          </a:p>
        </p:txBody>
      </p:sp>
      <p:sp>
        <p:nvSpPr>
          <p:cNvPr id="274" name="Gefaltete Ecke 273"/>
          <p:cNvSpPr/>
          <p:nvPr/>
        </p:nvSpPr>
        <p:spPr>
          <a:xfrm rot="10800000">
            <a:off x="5292080" y="3717032"/>
            <a:ext cx="1008112" cy="648072"/>
          </a:xfrm>
          <a:prstGeom prst="foldedCorner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6" name="Gerade Verbindung 275"/>
          <p:cNvCxnSpPr>
            <a:stCxn id="270" idx="2"/>
            <a:endCxn id="274" idx="2"/>
          </p:cNvCxnSpPr>
          <p:nvPr/>
        </p:nvCxnSpPr>
        <p:spPr>
          <a:xfrm>
            <a:off x="5760132" y="3284984"/>
            <a:ext cx="36004" cy="43204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Gefaltete Ecke 276"/>
          <p:cNvSpPr/>
          <p:nvPr/>
        </p:nvSpPr>
        <p:spPr>
          <a:xfrm rot="10800000">
            <a:off x="7668344" y="3717032"/>
            <a:ext cx="1008112" cy="648072"/>
          </a:xfrm>
          <a:prstGeom prst="foldedCorner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8" name="Gerade Verbindung 277"/>
          <p:cNvCxnSpPr>
            <a:stCxn id="267" idx="2"/>
            <a:endCxn id="277" idx="2"/>
          </p:cNvCxnSpPr>
          <p:nvPr/>
        </p:nvCxnSpPr>
        <p:spPr>
          <a:xfrm>
            <a:off x="8136396" y="3284984"/>
            <a:ext cx="36004" cy="43204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4" name="Picture 2" descr="D:\SHK\Palladio Days\Bilder\MC90042479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869160"/>
            <a:ext cx="784896" cy="816992"/>
          </a:xfrm>
          <a:prstGeom prst="rect">
            <a:avLst/>
          </a:prstGeom>
          <a:noFill/>
        </p:spPr>
      </p:pic>
      <p:pic>
        <p:nvPicPr>
          <p:cNvPr id="285" name="Picture 2" descr="D:\SHK\Palladio Days\Bilder\MC90042479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869160"/>
            <a:ext cx="784896" cy="816992"/>
          </a:xfrm>
          <a:prstGeom prst="rect">
            <a:avLst/>
          </a:prstGeom>
          <a:noFill/>
        </p:spPr>
      </p:pic>
      <p:sp>
        <p:nvSpPr>
          <p:cNvPr id="286" name="Textfeld 285"/>
          <p:cNvSpPr txBox="1"/>
          <p:nvPr/>
        </p:nvSpPr>
        <p:spPr>
          <a:xfrm>
            <a:off x="5292080" y="3861048"/>
            <a:ext cx="1080120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de-DE" sz="1400" smtClean="0"/>
              <a:t>@Remote</a:t>
            </a:r>
            <a:endParaRPr lang="de-DE" sz="1400" dirty="0" smtClean="0"/>
          </a:p>
        </p:txBody>
      </p:sp>
      <p:sp>
        <p:nvSpPr>
          <p:cNvPr id="287" name="Textfeld 286"/>
          <p:cNvSpPr txBox="1"/>
          <p:nvPr/>
        </p:nvSpPr>
        <p:spPr>
          <a:xfrm>
            <a:off x="7668344" y="3861048"/>
            <a:ext cx="915379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400" smtClean="0"/>
              <a:t>@Remote</a:t>
            </a:r>
            <a:endParaRPr lang="de-DE" sz="1400" dirty="0" smtClean="0"/>
          </a:p>
        </p:txBody>
      </p:sp>
      <p:cxnSp>
        <p:nvCxnSpPr>
          <p:cNvPr id="289" name="Gerade Verbindung mit Pfeil 288"/>
          <p:cNvCxnSpPr/>
          <p:nvPr/>
        </p:nvCxnSpPr>
        <p:spPr>
          <a:xfrm>
            <a:off x="6516216" y="5229200"/>
            <a:ext cx="8640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5" name="Picture 2" descr="D:\SHK\Palladio Days\Bilder\MC90042479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869160"/>
            <a:ext cx="784896" cy="816992"/>
          </a:xfrm>
          <a:prstGeom prst="rect">
            <a:avLst/>
          </a:prstGeom>
          <a:noFill/>
        </p:spPr>
      </p:pic>
      <p:sp>
        <p:nvSpPr>
          <p:cNvPr id="306" name="Textfeld 305"/>
          <p:cNvSpPr txBox="1"/>
          <p:nvPr/>
        </p:nvSpPr>
        <p:spPr>
          <a:xfrm>
            <a:off x="5292080" y="3861048"/>
            <a:ext cx="716991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400" smtClean="0"/>
              <a:t>@Local</a:t>
            </a:r>
            <a:endParaRPr lang="de-DE" sz="1400" dirty="0" smtClean="0"/>
          </a:p>
        </p:txBody>
      </p:sp>
      <p:sp>
        <p:nvSpPr>
          <p:cNvPr id="307" name="Textfeld 306"/>
          <p:cNvSpPr txBox="1"/>
          <p:nvPr/>
        </p:nvSpPr>
        <p:spPr>
          <a:xfrm>
            <a:off x="7668344" y="3861048"/>
            <a:ext cx="716991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400" smtClean="0"/>
              <a:t>@Local</a:t>
            </a:r>
            <a:endParaRPr lang="de-DE" sz="1400" dirty="0" smtClean="0"/>
          </a:p>
        </p:txBody>
      </p:sp>
      <p:cxnSp>
        <p:nvCxnSpPr>
          <p:cNvPr id="51" name="Gerade Verbindung 50"/>
          <p:cNvCxnSpPr>
            <a:stCxn id="5" idx="2"/>
          </p:cNvCxnSpPr>
          <p:nvPr/>
        </p:nvCxnSpPr>
        <p:spPr>
          <a:xfrm>
            <a:off x="4572000" y="1417638"/>
            <a:ext cx="0" cy="4747666"/>
          </a:xfrm>
          <a:prstGeom prst="line">
            <a:avLst/>
          </a:prstGeom>
          <a:ln w="22225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3635896" y="1268760"/>
            <a:ext cx="869149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2800" smtClean="0"/>
              <a:t>PCM</a:t>
            </a:r>
            <a:endParaRPr lang="de-DE" sz="1600" dirty="0" smtClean="0"/>
          </a:p>
        </p:txBody>
      </p:sp>
      <p:sp>
        <p:nvSpPr>
          <p:cNvPr id="53" name="Textfeld 52"/>
          <p:cNvSpPr txBox="1"/>
          <p:nvPr/>
        </p:nvSpPr>
        <p:spPr>
          <a:xfrm>
            <a:off x="4644008" y="1268760"/>
            <a:ext cx="1223412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2800" smtClean="0"/>
              <a:t>Java EE</a:t>
            </a:r>
            <a:endParaRPr lang="de-DE" sz="1600" dirty="0" smtClean="0"/>
          </a:p>
        </p:txBody>
      </p:sp>
      <p:pic>
        <p:nvPicPr>
          <p:cNvPr id="56" name="Picture 2" descr="C:\Users\Daria\Desktop\Mapping1\Folie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332656"/>
            <a:ext cx="1259632" cy="94467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2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3" grpId="0" animBg="1"/>
      <p:bldP spid="76" grpId="0"/>
      <p:bldP spid="77" grpId="0"/>
      <p:bldP spid="86" grpId="0"/>
      <p:bldP spid="87" grpId="0"/>
      <p:bldP spid="91" grpId="0"/>
      <p:bldP spid="1204" grpId="0" animBg="1"/>
      <p:bldP spid="262" grpId="0" animBg="1"/>
      <p:bldP spid="267" grpId="0" animBg="1"/>
      <p:bldP spid="269" grpId="0"/>
      <p:bldP spid="270" grpId="0" animBg="1"/>
      <p:bldP spid="272" grpId="0"/>
      <p:bldP spid="274" grpId="0" animBg="1"/>
      <p:bldP spid="277" grpId="0" animBg="1"/>
      <p:bldP spid="286" grpId="0"/>
      <p:bldP spid="286" grpId="1"/>
      <p:bldP spid="287" grpId="0"/>
      <p:bldP spid="287" grpId="1"/>
      <p:bldP spid="306" grpId="0"/>
      <p:bldP spid="3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Mapping: Repository Model</a:t>
            </a:r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F644-EC75-4409-AFA1-5F3E7430E51B}" type="datetime4">
              <a:rPr lang="en-US" smtClean="0"/>
              <a:pPr/>
              <a:t>December 9, 2013</a:t>
            </a:fld>
            <a:endParaRPr lang="sl-SI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Integrating Java EE into ProtoCom</a:t>
            </a:r>
            <a:endParaRPr lang="sl-S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106C-634A-4ED5-B5F0-F446FE6EB515}" type="slidenum">
              <a:rPr lang="sl-SI" smtClean="0"/>
              <a:pPr/>
              <a:t>9</a:t>
            </a:fld>
            <a:endParaRPr lang="sl-SI" dirty="0"/>
          </a:p>
        </p:txBody>
      </p:sp>
      <p:sp>
        <p:nvSpPr>
          <p:cNvPr id="60" name="Rechteck 59"/>
          <p:cNvSpPr/>
          <p:nvPr/>
        </p:nvSpPr>
        <p:spPr>
          <a:xfrm>
            <a:off x="467544" y="2420888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void callBob()</a:t>
            </a:r>
            <a:endParaRPr lang="de-DE" sz="1400"/>
          </a:p>
        </p:txBody>
      </p:sp>
      <p:cxnSp>
        <p:nvCxnSpPr>
          <p:cNvPr id="62" name="Gerade Verbindung 61"/>
          <p:cNvCxnSpPr/>
          <p:nvPr/>
        </p:nvCxnSpPr>
        <p:spPr>
          <a:xfrm>
            <a:off x="467544" y="2780928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feld 63"/>
          <p:cNvSpPr txBox="1"/>
          <p:nvPr/>
        </p:nvSpPr>
        <p:spPr>
          <a:xfrm>
            <a:off x="827584" y="2420888"/>
            <a:ext cx="636713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IAlice</a:t>
            </a:r>
            <a:endParaRPr lang="de-DE" sz="1600" dirty="0" smtClean="0"/>
          </a:p>
        </p:txBody>
      </p:sp>
      <p:sp>
        <p:nvSpPr>
          <p:cNvPr id="69" name="Rechteck 68"/>
          <p:cNvSpPr/>
          <p:nvPr/>
        </p:nvSpPr>
        <p:spPr>
          <a:xfrm>
            <a:off x="2411760" y="2420888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void sayHello()</a:t>
            </a:r>
            <a:endParaRPr lang="de-DE" sz="1400"/>
          </a:p>
        </p:txBody>
      </p:sp>
      <p:cxnSp>
        <p:nvCxnSpPr>
          <p:cNvPr id="70" name="Gerade Verbindung 69"/>
          <p:cNvCxnSpPr/>
          <p:nvPr/>
        </p:nvCxnSpPr>
        <p:spPr>
          <a:xfrm>
            <a:off x="2411760" y="2780928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hteck 70"/>
          <p:cNvSpPr/>
          <p:nvPr/>
        </p:nvSpPr>
        <p:spPr>
          <a:xfrm>
            <a:off x="467544" y="4365104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SEFF &lt;callBob&gt;</a:t>
            </a:r>
            <a:endParaRPr lang="de-DE" sz="1400"/>
          </a:p>
        </p:txBody>
      </p:sp>
      <p:cxnSp>
        <p:nvCxnSpPr>
          <p:cNvPr id="72" name="Gerade Verbindung 71"/>
          <p:cNvCxnSpPr/>
          <p:nvPr/>
        </p:nvCxnSpPr>
        <p:spPr>
          <a:xfrm>
            <a:off x="467544" y="4725144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hteck 72"/>
          <p:cNvSpPr/>
          <p:nvPr/>
        </p:nvSpPr>
        <p:spPr>
          <a:xfrm>
            <a:off x="2483768" y="4365104"/>
            <a:ext cx="144016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smtClean="0"/>
          </a:p>
          <a:p>
            <a:r>
              <a:rPr lang="de-DE" sz="1400" smtClean="0"/>
              <a:t>SEFF &lt;sayHello&gt;</a:t>
            </a:r>
            <a:endParaRPr lang="de-DE" sz="1400"/>
          </a:p>
        </p:txBody>
      </p:sp>
      <p:cxnSp>
        <p:nvCxnSpPr>
          <p:cNvPr id="74" name="Gerade Verbindung 73"/>
          <p:cNvCxnSpPr/>
          <p:nvPr/>
        </p:nvCxnSpPr>
        <p:spPr>
          <a:xfrm>
            <a:off x="2483768" y="4725144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feld 74"/>
          <p:cNvSpPr txBox="1"/>
          <p:nvPr/>
        </p:nvSpPr>
        <p:spPr>
          <a:xfrm>
            <a:off x="2771800" y="2420888"/>
            <a:ext cx="564578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IBob</a:t>
            </a:r>
            <a:endParaRPr lang="de-DE" sz="1600" dirty="0" smtClean="0"/>
          </a:p>
        </p:txBody>
      </p:sp>
      <p:sp>
        <p:nvSpPr>
          <p:cNvPr id="76" name="Textfeld 75"/>
          <p:cNvSpPr txBox="1"/>
          <p:nvPr/>
        </p:nvSpPr>
        <p:spPr>
          <a:xfrm>
            <a:off x="899592" y="4365104"/>
            <a:ext cx="585417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Alice</a:t>
            </a:r>
            <a:endParaRPr lang="de-DE" sz="1600" dirty="0" smtClean="0"/>
          </a:p>
        </p:txBody>
      </p:sp>
      <p:sp>
        <p:nvSpPr>
          <p:cNvPr id="77" name="Textfeld 76"/>
          <p:cNvSpPr txBox="1"/>
          <p:nvPr/>
        </p:nvSpPr>
        <p:spPr>
          <a:xfrm>
            <a:off x="2915816" y="4365104"/>
            <a:ext cx="51328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600" smtClean="0"/>
              <a:t>Bob</a:t>
            </a:r>
            <a:endParaRPr lang="de-DE" sz="1600" dirty="0" smtClean="0"/>
          </a:p>
        </p:txBody>
      </p:sp>
      <p:cxnSp>
        <p:nvCxnSpPr>
          <p:cNvPr id="79" name="Gerade Verbindung mit Pfeil 78"/>
          <p:cNvCxnSpPr>
            <a:stCxn id="76" idx="0"/>
          </p:cNvCxnSpPr>
          <p:nvPr/>
        </p:nvCxnSpPr>
        <p:spPr>
          <a:xfrm flipH="1" flipV="1">
            <a:off x="1187624" y="3284984"/>
            <a:ext cx="4677" cy="10801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>
            <a:stCxn id="76" idx="0"/>
          </p:cNvCxnSpPr>
          <p:nvPr/>
        </p:nvCxnSpPr>
        <p:spPr>
          <a:xfrm flipV="1">
            <a:off x="1192301" y="3284984"/>
            <a:ext cx="1939539" cy="10801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Gerade Verbindung mit Pfeil 82"/>
          <p:cNvCxnSpPr>
            <a:stCxn id="77" idx="0"/>
          </p:cNvCxnSpPr>
          <p:nvPr/>
        </p:nvCxnSpPr>
        <p:spPr>
          <a:xfrm flipH="1" flipV="1">
            <a:off x="3131840" y="3284984"/>
            <a:ext cx="40617" cy="10801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feld 85"/>
          <p:cNvSpPr txBox="1"/>
          <p:nvPr/>
        </p:nvSpPr>
        <p:spPr>
          <a:xfrm>
            <a:off x="179512" y="3573016"/>
            <a:ext cx="102624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200" smtClean="0"/>
              <a:t>&lt;&lt;Provides&gt;&gt;</a:t>
            </a:r>
            <a:endParaRPr lang="de-DE" sz="1200" dirty="0" smtClean="0"/>
          </a:p>
        </p:txBody>
      </p:sp>
      <p:sp>
        <p:nvSpPr>
          <p:cNvPr id="87" name="Textfeld 86"/>
          <p:cNvSpPr txBox="1"/>
          <p:nvPr/>
        </p:nvSpPr>
        <p:spPr>
          <a:xfrm>
            <a:off x="3203848" y="3573016"/>
            <a:ext cx="102624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200" smtClean="0"/>
              <a:t>&lt;&lt;Provides&gt;&gt;</a:t>
            </a:r>
            <a:endParaRPr lang="de-DE" sz="1200" dirty="0" smtClean="0"/>
          </a:p>
        </p:txBody>
      </p:sp>
      <p:sp>
        <p:nvSpPr>
          <p:cNvPr id="91" name="Textfeld 90"/>
          <p:cNvSpPr txBox="1"/>
          <p:nvPr/>
        </p:nvSpPr>
        <p:spPr>
          <a:xfrm rot="19820636">
            <a:off x="1907704" y="3789040"/>
            <a:ext cx="1034322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200" smtClean="0"/>
              <a:t>&lt;&lt;Requires&gt;&gt;</a:t>
            </a:r>
            <a:endParaRPr lang="de-DE" sz="1200" dirty="0" smtClean="0"/>
          </a:p>
        </p:txBody>
      </p:sp>
      <p:sp>
        <p:nvSpPr>
          <p:cNvPr id="1204" name="Freeform 180"/>
          <p:cNvSpPr>
            <a:spLocks noEditPoints="1"/>
          </p:cNvSpPr>
          <p:nvPr/>
        </p:nvSpPr>
        <p:spPr bwMode="auto">
          <a:xfrm>
            <a:off x="2771800" y="4437112"/>
            <a:ext cx="184150" cy="153988"/>
          </a:xfrm>
          <a:custGeom>
            <a:avLst/>
            <a:gdLst/>
            <a:ahLst/>
            <a:cxnLst>
              <a:cxn ang="0">
                <a:pos x="19" y="97"/>
              </a:cxn>
              <a:cxn ang="0">
                <a:pos x="116" y="97"/>
              </a:cxn>
              <a:cxn ang="0">
                <a:pos x="116" y="0"/>
              </a:cxn>
              <a:cxn ang="0">
                <a:pos x="19" y="0"/>
              </a:cxn>
              <a:cxn ang="0">
                <a:pos x="19" y="20"/>
              </a:cxn>
              <a:cxn ang="0">
                <a:pos x="39" y="20"/>
              </a:cxn>
              <a:cxn ang="0">
                <a:pos x="39" y="39"/>
              </a:cxn>
              <a:cxn ang="0">
                <a:pos x="19" y="39"/>
              </a:cxn>
              <a:cxn ang="0">
                <a:pos x="19" y="59"/>
              </a:cxn>
              <a:cxn ang="0">
                <a:pos x="39" y="59"/>
              </a:cxn>
              <a:cxn ang="0">
                <a:pos x="39" y="78"/>
              </a:cxn>
              <a:cxn ang="0">
                <a:pos x="19" y="78"/>
              </a:cxn>
              <a:cxn ang="0">
                <a:pos x="19" y="97"/>
              </a:cxn>
              <a:cxn ang="0">
                <a:pos x="0" y="78"/>
              </a:cxn>
              <a:cxn ang="0">
                <a:pos x="39" y="78"/>
              </a:cxn>
              <a:cxn ang="0">
                <a:pos x="39" y="59"/>
              </a:cxn>
              <a:cxn ang="0">
                <a:pos x="0" y="59"/>
              </a:cxn>
              <a:cxn ang="0">
                <a:pos x="0" y="78"/>
              </a:cxn>
              <a:cxn ang="0">
                <a:pos x="0" y="39"/>
              </a:cxn>
              <a:cxn ang="0">
                <a:pos x="39" y="39"/>
              </a:cxn>
              <a:cxn ang="0">
                <a:pos x="39" y="20"/>
              </a:cxn>
              <a:cxn ang="0">
                <a:pos x="0" y="20"/>
              </a:cxn>
              <a:cxn ang="0">
                <a:pos x="0" y="39"/>
              </a:cxn>
            </a:cxnLst>
            <a:rect l="0" t="0" r="r" b="b"/>
            <a:pathLst>
              <a:path w="116" h="97">
                <a:moveTo>
                  <a:pt x="19" y="97"/>
                </a:moveTo>
                <a:lnTo>
                  <a:pt x="116" y="97"/>
                </a:lnTo>
                <a:lnTo>
                  <a:pt x="116" y="0"/>
                </a:lnTo>
                <a:lnTo>
                  <a:pt x="19" y="0"/>
                </a:lnTo>
                <a:lnTo>
                  <a:pt x="19" y="20"/>
                </a:lnTo>
                <a:lnTo>
                  <a:pt x="39" y="20"/>
                </a:lnTo>
                <a:lnTo>
                  <a:pt x="39" y="39"/>
                </a:lnTo>
                <a:lnTo>
                  <a:pt x="19" y="39"/>
                </a:lnTo>
                <a:lnTo>
                  <a:pt x="19" y="59"/>
                </a:lnTo>
                <a:lnTo>
                  <a:pt x="39" y="59"/>
                </a:lnTo>
                <a:lnTo>
                  <a:pt x="39" y="78"/>
                </a:lnTo>
                <a:lnTo>
                  <a:pt x="19" y="78"/>
                </a:lnTo>
                <a:lnTo>
                  <a:pt x="19" y="97"/>
                </a:lnTo>
                <a:close/>
                <a:moveTo>
                  <a:pt x="0" y="78"/>
                </a:moveTo>
                <a:lnTo>
                  <a:pt x="39" y="78"/>
                </a:lnTo>
                <a:lnTo>
                  <a:pt x="39" y="59"/>
                </a:lnTo>
                <a:lnTo>
                  <a:pt x="0" y="59"/>
                </a:lnTo>
                <a:lnTo>
                  <a:pt x="0" y="78"/>
                </a:lnTo>
                <a:close/>
                <a:moveTo>
                  <a:pt x="0" y="39"/>
                </a:moveTo>
                <a:lnTo>
                  <a:pt x="39" y="39"/>
                </a:lnTo>
                <a:lnTo>
                  <a:pt x="39" y="20"/>
                </a:lnTo>
                <a:lnTo>
                  <a:pt x="0" y="20"/>
                </a:lnTo>
                <a:lnTo>
                  <a:pt x="0" y="39"/>
                </a:lnTo>
                <a:close/>
              </a:path>
            </a:pathLst>
          </a:cu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2" name="Freeform 180"/>
          <p:cNvSpPr>
            <a:spLocks noEditPoints="1"/>
          </p:cNvSpPr>
          <p:nvPr/>
        </p:nvSpPr>
        <p:spPr bwMode="auto">
          <a:xfrm>
            <a:off x="755576" y="4437112"/>
            <a:ext cx="184150" cy="153988"/>
          </a:xfrm>
          <a:custGeom>
            <a:avLst/>
            <a:gdLst/>
            <a:ahLst/>
            <a:cxnLst>
              <a:cxn ang="0">
                <a:pos x="19" y="97"/>
              </a:cxn>
              <a:cxn ang="0">
                <a:pos x="116" y="97"/>
              </a:cxn>
              <a:cxn ang="0">
                <a:pos x="116" y="0"/>
              </a:cxn>
              <a:cxn ang="0">
                <a:pos x="19" y="0"/>
              </a:cxn>
              <a:cxn ang="0">
                <a:pos x="19" y="20"/>
              </a:cxn>
              <a:cxn ang="0">
                <a:pos x="39" y="20"/>
              </a:cxn>
              <a:cxn ang="0">
                <a:pos x="39" y="39"/>
              </a:cxn>
              <a:cxn ang="0">
                <a:pos x="19" y="39"/>
              </a:cxn>
              <a:cxn ang="0">
                <a:pos x="19" y="59"/>
              </a:cxn>
              <a:cxn ang="0">
                <a:pos x="39" y="59"/>
              </a:cxn>
              <a:cxn ang="0">
                <a:pos x="39" y="78"/>
              </a:cxn>
              <a:cxn ang="0">
                <a:pos x="19" y="78"/>
              </a:cxn>
              <a:cxn ang="0">
                <a:pos x="19" y="97"/>
              </a:cxn>
              <a:cxn ang="0">
                <a:pos x="0" y="78"/>
              </a:cxn>
              <a:cxn ang="0">
                <a:pos x="39" y="78"/>
              </a:cxn>
              <a:cxn ang="0">
                <a:pos x="39" y="59"/>
              </a:cxn>
              <a:cxn ang="0">
                <a:pos x="0" y="59"/>
              </a:cxn>
              <a:cxn ang="0">
                <a:pos x="0" y="78"/>
              </a:cxn>
              <a:cxn ang="0">
                <a:pos x="0" y="39"/>
              </a:cxn>
              <a:cxn ang="0">
                <a:pos x="39" y="39"/>
              </a:cxn>
              <a:cxn ang="0">
                <a:pos x="39" y="20"/>
              </a:cxn>
              <a:cxn ang="0">
                <a:pos x="0" y="20"/>
              </a:cxn>
              <a:cxn ang="0">
                <a:pos x="0" y="39"/>
              </a:cxn>
            </a:cxnLst>
            <a:rect l="0" t="0" r="r" b="b"/>
            <a:pathLst>
              <a:path w="116" h="97">
                <a:moveTo>
                  <a:pt x="19" y="97"/>
                </a:moveTo>
                <a:lnTo>
                  <a:pt x="116" y="97"/>
                </a:lnTo>
                <a:lnTo>
                  <a:pt x="116" y="0"/>
                </a:lnTo>
                <a:lnTo>
                  <a:pt x="19" y="0"/>
                </a:lnTo>
                <a:lnTo>
                  <a:pt x="19" y="20"/>
                </a:lnTo>
                <a:lnTo>
                  <a:pt x="39" y="20"/>
                </a:lnTo>
                <a:lnTo>
                  <a:pt x="39" y="39"/>
                </a:lnTo>
                <a:lnTo>
                  <a:pt x="19" y="39"/>
                </a:lnTo>
                <a:lnTo>
                  <a:pt x="19" y="59"/>
                </a:lnTo>
                <a:lnTo>
                  <a:pt x="39" y="59"/>
                </a:lnTo>
                <a:lnTo>
                  <a:pt x="39" y="78"/>
                </a:lnTo>
                <a:lnTo>
                  <a:pt x="19" y="78"/>
                </a:lnTo>
                <a:lnTo>
                  <a:pt x="19" y="97"/>
                </a:lnTo>
                <a:close/>
                <a:moveTo>
                  <a:pt x="0" y="78"/>
                </a:moveTo>
                <a:lnTo>
                  <a:pt x="39" y="78"/>
                </a:lnTo>
                <a:lnTo>
                  <a:pt x="39" y="59"/>
                </a:lnTo>
                <a:lnTo>
                  <a:pt x="0" y="59"/>
                </a:lnTo>
                <a:lnTo>
                  <a:pt x="0" y="78"/>
                </a:lnTo>
                <a:close/>
                <a:moveTo>
                  <a:pt x="0" y="39"/>
                </a:moveTo>
                <a:lnTo>
                  <a:pt x="39" y="39"/>
                </a:lnTo>
                <a:lnTo>
                  <a:pt x="39" y="20"/>
                </a:lnTo>
                <a:lnTo>
                  <a:pt x="0" y="20"/>
                </a:lnTo>
                <a:lnTo>
                  <a:pt x="0" y="39"/>
                </a:lnTo>
                <a:close/>
              </a:path>
            </a:pathLst>
          </a:cu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3" name="Sechseck 262"/>
          <p:cNvSpPr/>
          <p:nvPr/>
        </p:nvSpPr>
        <p:spPr>
          <a:xfrm>
            <a:off x="683568" y="2492896"/>
            <a:ext cx="216024" cy="216024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de-DE" sz="12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" name="Sechseck 264"/>
          <p:cNvSpPr/>
          <p:nvPr/>
        </p:nvSpPr>
        <p:spPr>
          <a:xfrm>
            <a:off x="2627784" y="2492896"/>
            <a:ext cx="216024" cy="216024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de-DE" sz="12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Rechteck 266"/>
          <p:cNvSpPr/>
          <p:nvPr/>
        </p:nvSpPr>
        <p:spPr>
          <a:xfrm>
            <a:off x="7524328" y="2420888"/>
            <a:ext cx="122413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300" smtClean="0"/>
              <a:t>+ sayHello()</a:t>
            </a:r>
            <a:endParaRPr lang="de-DE" sz="1300"/>
          </a:p>
        </p:txBody>
      </p:sp>
      <p:cxnSp>
        <p:nvCxnSpPr>
          <p:cNvPr id="268" name="Gerade Verbindung 267"/>
          <p:cNvCxnSpPr/>
          <p:nvPr/>
        </p:nvCxnSpPr>
        <p:spPr>
          <a:xfrm>
            <a:off x="7524328" y="2708920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Textfeld 268"/>
          <p:cNvSpPr txBox="1"/>
          <p:nvPr/>
        </p:nvSpPr>
        <p:spPr>
          <a:xfrm>
            <a:off x="7812360" y="2420888"/>
            <a:ext cx="611065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mtClean="0"/>
              <a:t>IBob</a:t>
            </a:r>
            <a:endParaRPr lang="de-DE" dirty="0" smtClean="0"/>
          </a:p>
        </p:txBody>
      </p:sp>
      <p:sp>
        <p:nvSpPr>
          <p:cNvPr id="270" name="Rechteck 269"/>
          <p:cNvSpPr/>
          <p:nvPr/>
        </p:nvSpPr>
        <p:spPr>
          <a:xfrm>
            <a:off x="5148064" y="2420888"/>
            <a:ext cx="122413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300" smtClean="0"/>
              <a:t>+ callBob()</a:t>
            </a:r>
            <a:endParaRPr lang="de-DE" sz="1300"/>
          </a:p>
        </p:txBody>
      </p:sp>
      <p:cxnSp>
        <p:nvCxnSpPr>
          <p:cNvPr id="271" name="Gerade Verbindung 270"/>
          <p:cNvCxnSpPr/>
          <p:nvPr/>
        </p:nvCxnSpPr>
        <p:spPr>
          <a:xfrm>
            <a:off x="5148064" y="2708920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2" name="Textfeld 271"/>
          <p:cNvSpPr txBox="1"/>
          <p:nvPr/>
        </p:nvSpPr>
        <p:spPr>
          <a:xfrm>
            <a:off x="5436096" y="2420888"/>
            <a:ext cx="694421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mtClean="0"/>
              <a:t>IAlice</a:t>
            </a:r>
            <a:endParaRPr lang="de-DE" dirty="0" smtClean="0"/>
          </a:p>
        </p:txBody>
      </p:sp>
      <p:sp>
        <p:nvSpPr>
          <p:cNvPr id="48" name="Rechteck 47"/>
          <p:cNvSpPr/>
          <p:nvPr/>
        </p:nvSpPr>
        <p:spPr>
          <a:xfrm>
            <a:off x="7524328" y="5229200"/>
            <a:ext cx="122413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250" smtClean="0"/>
          </a:p>
        </p:txBody>
      </p:sp>
      <p:cxnSp>
        <p:nvCxnSpPr>
          <p:cNvPr id="49" name="Gerade Verbindung 48"/>
          <p:cNvCxnSpPr/>
          <p:nvPr/>
        </p:nvCxnSpPr>
        <p:spPr>
          <a:xfrm>
            <a:off x="7524328" y="5517232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7812360" y="5229200"/>
            <a:ext cx="553357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mtClean="0"/>
              <a:t>Bob</a:t>
            </a:r>
            <a:endParaRPr lang="de-DE" dirty="0" smtClean="0"/>
          </a:p>
        </p:txBody>
      </p:sp>
      <p:sp>
        <p:nvSpPr>
          <p:cNvPr id="51" name="Rechteck 50"/>
          <p:cNvSpPr/>
          <p:nvPr/>
        </p:nvSpPr>
        <p:spPr>
          <a:xfrm>
            <a:off x="5148064" y="5229200"/>
            <a:ext cx="122413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300" smtClean="0"/>
          </a:p>
        </p:txBody>
      </p:sp>
      <p:cxnSp>
        <p:nvCxnSpPr>
          <p:cNvPr id="52" name="Gerade Verbindung 51"/>
          <p:cNvCxnSpPr/>
          <p:nvPr/>
        </p:nvCxnSpPr>
        <p:spPr>
          <a:xfrm>
            <a:off x="5148064" y="5517232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5436096" y="5229200"/>
            <a:ext cx="636713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mtClean="0"/>
              <a:t>Alice</a:t>
            </a:r>
            <a:endParaRPr lang="de-DE" dirty="0" smtClean="0"/>
          </a:p>
        </p:txBody>
      </p:sp>
      <p:sp>
        <p:nvSpPr>
          <p:cNvPr id="54" name="Gefaltete Ecke 53"/>
          <p:cNvSpPr/>
          <p:nvPr/>
        </p:nvSpPr>
        <p:spPr>
          <a:xfrm rot="10800000">
            <a:off x="5220072" y="4221088"/>
            <a:ext cx="1008112" cy="648072"/>
          </a:xfrm>
          <a:prstGeom prst="foldedCorner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5" name="Gerade Verbindung 54"/>
          <p:cNvCxnSpPr>
            <a:stCxn id="53" idx="0"/>
            <a:endCxn id="54" idx="0"/>
          </p:cNvCxnSpPr>
          <p:nvPr/>
        </p:nvCxnSpPr>
        <p:spPr>
          <a:xfrm flipH="1" flipV="1">
            <a:off x="5724128" y="4869160"/>
            <a:ext cx="30325" cy="3600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Gefaltete Ecke 60"/>
          <p:cNvSpPr/>
          <p:nvPr/>
        </p:nvSpPr>
        <p:spPr>
          <a:xfrm rot="10800000">
            <a:off x="7596336" y="4221088"/>
            <a:ext cx="1008112" cy="648072"/>
          </a:xfrm>
          <a:prstGeom prst="foldedCorner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3" name="Gerade Verbindung 62"/>
          <p:cNvCxnSpPr>
            <a:stCxn id="50" idx="0"/>
            <a:endCxn id="61" idx="0"/>
          </p:cNvCxnSpPr>
          <p:nvPr/>
        </p:nvCxnSpPr>
        <p:spPr>
          <a:xfrm flipV="1">
            <a:off x="8089039" y="4869160"/>
            <a:ext cx="11353" cy="3600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feld 81"/>
          <p:cNvSpPr txBox="1"/>
          <p:nvPr/>
        </p:nvSpPr>
        <p:spPr>
          <a:xfrm>
            <a:off x="5220072" y="4365104"/>
            <a:ext cx="991618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400" smtClean="0"/>
              <a:t>@Stateless</a:t>
            </a:r>
            <a:endParaRPr lang="de-DE" sz="1400" dirty="0" smtClean="0"/>
          </a:p>
        </p:txBody>
      </p:sp>
      <p:sp>
        <p:nvSpPr>
          <p:cNvPr id="84" name="Textfeld 83"/>
          <p:cNvSpPr txBox="1"/>
          <p:nvPr/>
        </p:nvSpPr>
        <p:spPr>
          <a:xfrm>
            <a:off x="7596336" y="4365104"/>
            <a:ext cx="991618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1400" smtClean="0"/>
              <a:t>@Stateless</a:t>
            </a:r>
            <a:endParaRPr lang="de-DE" sz="1400" dirty="0" smtClean="0"/>
          </a:p>
        </p:txBody>
      </p:sp>
      <p:sp>
        <p:nvSpPr>
          <p:cNvPr id="57" name="Textfeld 56"/>
          <p:cNvSpPr txBox="1"/>
          <p:nvPr/>
        </p:nvSpPr>
        <p:spPr>
          <a:xfrm>
            <a:off x="3635896" y="1268760"/>
            <a:ext cx="869149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2800" smtClean="0"/>
              <a:t>PCM</a:t>
            </a:r>
            <a:endParaRPr lang="de-DE" sz="1600" dirty="0" smtClean="0"/>
          </a:p>
        </p:txBody>
      </p:sp>
      <p:sp>
        <p:nvSpPr>
          <p:cNvPr id="65" name="Textfeld 64"/>
          <p:cNvSpPr txBox="1"/>
          <p:nvPr/>
        </p:nvSpPr>
        <p:spPr>
          <a:xfrm>
            <a:off x="4644008" y="1268760"/>
            <a:ext cx="1223412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de-DE" sz="2800" smtClean="0"/>
              <a:t>Java EE</a:t>
            </a:r>
            <a:endParaRPr lang="de-DE" sz="1600" dirty="0" smtClean="0"/>
          </a:p>
        </p:txBody>
      </p:sp>
      <p:cxnSp>
        <p:nvCxnSpPr>
          <p:cNvPr id="58" name="Gerade Verbindung 57"/>
          <p:cNvCxnSpPr/>
          <p:nvPr/>
        </p:nvCxnSpPr>
        <p:spPr>
          <a:xfrm>
            <a:off x="4572000" y="1417638"/>
            <a:ext cx="0" cy="4747666"/>
          </a:xfrm>
          <a:prstGeom prst="line">
            <a:avLst/>
          </a:prstGeom>
          <a:ln w="22225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2" descr="C:\Users\Daria\Desktop\Mapping1\Folie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32656"/>
            <a:ext cx="1259632" cy="94467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4" grpId="0"/>
      <p:bldP spid="69" grpId="0" animBg="1"/>
      <p:bldP spid="75" grpId="0"/>
      <p:bldP spid="86" grpId="0"/>
      <p:bldP spid="87" grpId="0"/>
      <p:bldP spid="91" grpId="0"/>
      <p:bldP spid="263" grpId="0" animBg="1"/>
      <p:bldP spid="265" grpId="0" animBg="1"/>
      <p:bldP spid="48" grpId="0" animBg="1"/>
      <p:bldP spid="50" grpId="0"/>
      <p:bldP spid="51" grpId="0" animBg="1"/>
      <p:bldP spid="53" grpId="0"/>
      <p:bldP spid="54" grpId="0" animBg="1"/>
      <p:bldP spid="61" grpId="0" animBg="1"/>
      <p:bldP spid="82" grpId="0"/>
      <p:bldP spid="84" grpId="0"/>
    </p:bldLst>
  </p:timing>
</p:sld>
</file>

<file path=ppt/theme/theme1.xml><?xml version="1.0" encoding="utf-8"?>
<a:theme xmlns:a="http://schemas.openxmlformats.org/drawingml/2006/main" name="Palladio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äsentation1" id="{DFABF854-A4C3-4CA9-AC82-EDB5B1581DB2}" vid="{5E322BC4-088B-4643-9704-7976805E1003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äsentation1" id="{DFABF854-A4C3-4CA9-AC82-EDB5B1581DB2}" vid="{BCE63A31-31DF-4957-B821-AE07663F46AB}"/>
    </a:ext>
  </a:extLst>
</a:theme>
</file>

<file path=ppt/theme/theme3.xml><?xml version="1.0" encoding="utf-8"?>
<a:theme xmlns:a="http://schemas.openxmlformats.org/drawingml/2006/main" name="Models2013-ArchitecturalTemplate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äsentation1" id="{DFABF854-A4C3-4CA9-AC82-EDB5B1581DB2}" vid="{5E322BC4-088B-4643-9704-7976805E1003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äsentation1" id="{DFABF854-A4C3-4CA9-AC82-EDB5B1581DB2}" vid="{BCE63A31-31DF-4957-B821-AE07663F46AB}"/>
    </a:ext>
  </a:extLst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Models2013-ArchitecturalTemplates</Template>
  <TotalTime>0</TotalTime>
  <Words>1758</Words>
  <Application>Microsoft Office PowerPoint</Application>
  <PresentationFormat>Bildschirmpräsentation (4:3)</PresentationFormat>
  <Paragraphs>503</Paragraphs>
  <Slides>23</Slides>
  <Notes>22</Notes>
  <HiddenSlides>0</HiddenSlides>
  <MMClips>0</MMClips>
  <ScaleCrop>false</ScaleCrop>
  <HeadingPairs>
    <vt:vector size="6" baseType="variant"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8" baseType="lpstr">
      <vt:lpstr>Palladio</vt:lpstr>
      <vt:lpstr>Custom Design</vt:lpstr>
      <vt:lpstr>Models2013-ArchitecturalTemplates</vt:lpstr>
      <vt:lpstr>1_Custom Design</vt:lpstr>
      <vt:lpstr>Acrobat Document</vt:lpstr>
      <vt:lpstr>Towards Integrating Java EE into ProtoCom</vt:lpstr>
      <vt:lpstr>Problem</vt:lpstr>
      <vt:lpstr>Solution</vt:lpstr>
      <vt:lpstr>Folie 4</vt:lpstr>
      <vt:lpstr>Java EE</vt:lpstr>
      <vt:lpstr>Folie 6</vt:lpstr>
      <vt:lpstr>Mapping: PCM to Java EE </vt:lpstr>
      <vt:lpstr>Mapping: Repository Model</vt:lpstr>
      <vt:lpstr>Mapping: Repository Model</vt:lpstr>
      <vt:lpstr>Mapping: Repository Model</vt:lpstr>
      <vt:lpstr>Mapping: Repository Model</vt:lpstr>
      <vt:lpstr>Mapping: Repository Model</vt:lpstr>
      <vt:lpstr>Mapping: PCM to Java EE </vt:lpstr>
      <vt:lpstr>Mapping: Assembly Model</vt:lpstr>
      <vt:lpstr>Mapping: PCM to Java EE </vt:lpstr>
      <vt:lpstr>Mapping: Allocation Model</vt:lpstr>
      <vt:lpstr>Mapping: PCM to Java EE </vt:lpstr>
      <vt:lpstr>Mapping: Overview</vt:lpstr>
      <vt:lpstr>Mapping: Overview</vt:lpstr>
      <vt:lpstr>Mapping: Overview</vt:lpstr>
      <vt:lpstr>Folie 21</vt:lpstr>
      <vt:lpstr>Conclusions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Daria</dc:creator>
  <cp:lastModifiedBy>Daria</cp:lastModifiedBy>
  <cp:revision>413</cp:revision>
  <dcterms:created xsi:type="dcterms:W3CDTF">2013-11-12T13:28:19Z</dcterms:created>
  <dcterms:modified xsi:type="dcterms:W3CDTF">2013-12-09T10:00:37Z</dcterms:modified>
</cp:coreProperties>
</file>