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  <p:sldMasterId id="2147483658" r:id="rId2"/>
  </p:sldMasterIdLst>
  <p:notesMasterIdLst>
    <p:notesMasterId r:id="rId24"/>
  </p:notesMasterIdLst>
  <p:sldIdLst>
    <p:sldId id="287" r:id="rId3"/>
    <p:sldId id="289" r:id="rId4"/>
    <p:sldId id="290" r:id="rId5"/>
    <p:sldId id="320" r:id="rId6"/>
    <p:sldId id="311" r:id="rId7"/>
    <p:sldId id="317" r:id="rId8"/>
    <p:sldId id="316" r:id="rId9"/>
    <p:sldId id="304" r:id="rId10"/>
    <p:sldId id="293" r:id="rId11"/>
    <p:sldId id="292" r:id="rId12"/>
    <p:sldId id="321" r:id="rId13"/>
    <p:sldId id="318" r:id="rId14"/>
    <p:sldId id="301" r:id="rId15"/>
    <p:sldId id="294" r:id="rId16"/>
    <p:sldId id="297" r:id="rId17"/>
    <p:sldId id="319" r:id="rId18"/>
    <p:sldId id="322" r:id="rId19"/>
    <p:sldId id="323" r:id="rId20"/>
    <p:sldId id="302" r:id="rId21"/>
    <p:sldId id="324" r:id="rId22"/>
    <p:sldId id="295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70D30B7-CAA2-45C6-BF31-CB8F816B663F}">
          <p14:sldIdLst>
            <p14:sldId id="287"/>
          </p14:sldIdLst>
        </p14:section>
        <p14:section name="Introduction" id="{547B95B0-4D9E-4100-B6C5-90999C9F01F0}">
          <p14:sldIdLst>
            <p14:sldId id="289"/>
            <p14:sldId id="290"/>
            <p14:sldId id="320"/>
            <p14:sldId id="311"/>
            <p14:sldId id="317"/>
            <p14:sldId id="316"/>
          </p14:sldIdLst>
        </p14:section>
        <p14:section name="Graphiti" id="{65C1AB4F-8EFA-478C-BC4E-FA599C2EB878}">
          <p14:sldIdLst>
            <p14:sldId id="304"/>
            <p14:sldId id="293"/>
            <p14:sldId id="292"/>
          </p14:sldIdLst>
        </p14:section>
        <p14:section name="Example" id="{9240784C-EF5A-4750-97C7-C7D1D1B11394}">
          <p14:sldIdLst>
            <p14:sldId id="321"/>
            <p14:sldId id="318"/>
            <p14:sldId id="301"/>
            <p14:sldId id="294"/>
            <p14:sldId id="297"/>
            <p14:sldId id="319"/>
          </p14:sldIdLst>
        </p14:section>
        <p14:section name="Discussion" id="{9A94FCA2-622C-4E1A-B22D-9691D1C8F503}">
          <p14:sldIdLst>
            <p14:sldId id="322"/>
            <p14:sldId id="323"/>
            <p14:sldId id="302"/>
            <p14:sldId id="32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0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  <a:srgbClr val="F2FFA3"/>
    <a:srgbClr val="E4E7BB"/>
    <a:srgbClr val="FFFF66"/>
    <a:srgbClr val="FFFFFF"/>
    <a:srgbClr val="E0E7F5"/>
    <a:srgbClr val="9BB6E4"/>
    <a:srgbClr val="D2C300"/>
    <a:srgbClr val="507294"/>
    <a:srgbClr val="80A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7993" autoAdjust="0"/>
  </p:normalViewPr>
  <p:slideViewPr>
    <p:cSldViewPr>
      <p:cViewPr>
        <p:scale>
          <a:sx n="66" d="100"/>
          <a:sy n="66" d="100"/>
        </p:scale>
        <p:origin x="942" y="78"/>
      </p:cViewPr>
      <p:guideLst>
        <p:guide orient="horz" pos="981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49031-1D3F-41AC-B8C0-909CCDA88634}" type="datetimeFigureOut">
              <a:rPr lang="de-DE" smtClean="0"/>
              <a:t>27.11.2013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71E4-E18C-4A44-97A3-B3650287C2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98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501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14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figures</a:t>
            </a:r>
            <a:r>
              <a:rPr lang="de-DE" noProof="0" dirty="0" smtClean="0"/>
              <a:t> (</a:t>
            </a:r>
            <a:r>
              <a:rPr lang="de-DE" noProof="0" dirty="0" err="1" smtClean="0"/>
              <a:t>Assembly</a:t>
            </a:r>
            <a:r>
              <a:rPr lang="de-DE" baseline="0" noProof="0" dirty="0" smtClean="0"/>
              <a:t> </a:t>
            </a:r>
            <a:r>
              <a:rPr lang="de-DE" baseline="0" noProof="0" dirty="0" err="1" smtClean="0"/>
              <a:t>Context</a:t>
            </a:r>
            <a:r>
              <a:rPr lang="de-DE" baseline="0" noProof="0" dirty="0" smtClean="0"/>
              <a:t>, Ports)</a:t>
            </a:r>
            <a:endParaRPr lang="de-DE" noProof="0" dirty="0" smtClean="0"/>
          </a:p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behavior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6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noProof="0" dirty="0" smtClean="0"/>
              <a:t>In Paderborn, we always have different system models for the same system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Show correspondences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We need an editor for that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Editor shows components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42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57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figures</a:t>
            </a:r>
            <a:r>
              <a:rPr lang="de-DE" noProof="0" dirty="0" smtClean="0"/>
              <a:t> (</a:t>
            </a:r>
            <a:r>
              <a:rPr lang="de-DE" noProof="0" dirty="0" err="1" smtClean="0"/>
              <a:t>Assembly</a:t>
            </a:r>
            <a:r>
              <a:rPr lang="de-DE" baseline="0" noProof="0" dirty="0" smtClean="0"/>
              <a:t> </a:t>
            </a:r>
            <a:r>
              <a:rPr lang="de-DE" baseline="0" noProof="0" dirty="0" err="1" smtClean="0"/>
              <a:t>Context</a:t>
            </a:r>
            <a:r>
              <a:rPr lang="de-DE" baseline="0" noProof="0" dirty="0" smtClean="0"/>
              <a:t>, Ports)</a:t>
            </a:r>
            <a:endParaRPr lang="de-DE" noProof="0" dirty="0" smtClean="0"/>
          </a:p>
          <a:p>
            <a:pPr marL="171450" indent="-171450">
              <a:buFontTx/>
              <a:buChar char="-"/>
            </a:pPr>
            <a:r>
              <a:rPr lang="en-US" noProof="0" dirty="0" smtClean="0"/>
              <a:t>Reuse</a:t>
            </a:r>
            <a:r>
              <a:rPr lang="de-DE" noProof="0" dirty="0" smtClean="0"/>
              <a:t> </a:t>
            </a:r>
            <a:r>
              <a:rPr lang="de-DE" noProof="0" dirty="0" err="1" smtClean="0"/>
              <a:t>behavior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554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noProof="0" dirty="0" smtClean="0"/>
              <a:t>In Paderborn, we always have different system models for the same system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Show correspondences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We need an editor for that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Editor shows components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20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noProof="0" dirty="0" smtClean="0"/>
              <a:t>In Paderborn, we always have different system models for the same system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Show correspondences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We need an editor for that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 smtClean="0"/>
              <a:t>Editor shows components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945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figures</a:t>
            </a:r>
            <a:r>
              <a:rPr lang="de-DE" noProof="0" dirty="0" smtClean="0"/>
              <a:t> (</a:t>
            </a:r>
            <a:r>
              <a:rPr lang="de-DE" noProof="0" dirty="0" err="1" smtClean="0"/>
              <a:t>Assembly</a:t>
            </a:r>
            <a:r>
              <a:rPr lang="de-DE" baseline="0" noProof="0" dirty="0" smtClean="0"/>
              <a:t> </a:t>
            </a:r>
            <a:r>
              <a:rPr lang="de-DE" baseline="0" noProof="0" dirty="0" err="1" smtClean="0"/>
              <a:t>Context</a:t>
            </a:r>
            <a:r>
              <a:rPr lang="de-DE" baseline="0" noProof="0" dirty="0" smtClean="0"/>
              <a:t>, Ports)</a:t>
            </a:r>
            <a:endParaRPr lang="de-DE" noProof="0" dirty="0" smtClean="0"/>
          </a:p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behavior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037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574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figures</a:t>
            </a:r>
            <a:r>
              <a:rPr lang="de-DE" noProof="0" dirty="0" smtClean="0"/>
              <a:t> (</a:t>
            </a:r>
            <a:r>
              <a:rPr lang="de-DE" noProof="0" dirty="0" err="1" smtClean="0"/>
              <a:t>Assembly</a:t>
            </a:r>
            <a:r>
              <a:rPr lang="de-DE" baseline="0" noProof="0" dirty="0" smtClean="0"/>
              <a:t> </a:t>
            </a:r>
            <a:r>
              <a:rPr lang="de-DE" baseline="0" noProof="0" dirty="0" err="1" smtClean="0"/>
              <a:t>Context</a:t>
            </a:r>
            <a:r>
              <a:rPr lang="de-DE" baseline="0" noProof="0" dirty="0" smtClean="0"/>
              <a:t>, Ports)</a:t>
            </a:r>
            <a:endParaRPr lang="de-DE" noProof="0" dirty="0" smtClean="0"/>
          </a:p>
          <a:p>
            <a:pPr marL="171450" indent="-171450">
              <a:buFontTx/>
              <a:buChar char="-"/>
            </a:pPr>
            <a:r>
              <a:rPr lang="de-DE" noProof="0" dirty="0" smtClean="0"/>
              <a:t>Reuse </a:t>
            </a:r>
            <a:r>
              <a:rPr lang="de-DE" noProof="0" dirty="0" err="1" smtClean="0"/>
              <a:t>behavior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71E4-E18C-4A44-97A3-B3650287C21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79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78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B6F0-5E5B-43A0-B069-932DD0E13400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64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2936-7CCB-4BB7-869A-0D5BD9068E51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500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375-F20D-49F5-9D9E-8E0A06D129D1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237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267744" y="6365093"/>
            <a:ext cx="1296144" cy="365125"/>
          </a:xfrm>
          <a:prstGeom prst="rect">
            <a:avLst/>
          </a:prstGeom>
        </p:spPr>
        <p:txBody>
          <a:bodyPr/>
          <a:lstStyle/>
          <a:p>
            <a:fld id="{D9AAA474-4DC4-491A-B9FA-3305D991A892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851920" y="6365093"/>
            <a:ext cx="3888432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46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267744" y="6365093"/>
            <a:ext cx="1296144" cy="365125"/>
          </a:xfrm>
          <a:prstGeom prst="rect">
            <a:avLst/>
          </a:prstGeom>
        </p:spPr>
        <p:txBody>
          <a:bodyPr/>
          <a:lstStyle/>
          <a:p>
            <a:fld id="{56B6989C-9AB1-44F0-8BC3-7FDCF45A9696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51920" y="6365093"/>
            <a:ext cx="3888432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18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B6B4-7B92-4825-AF3E-2213C658332A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78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F76-637B-4086-B145-64176745EABD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0995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0D80-5B2A-4881-9850-129A6949C93C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167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C737-3DFF-44AC-998B-37127E843180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077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8FBB-3D79-427C-A03B-76BD86615B1B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032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D4E-DB07-44A7-A32D-B719D3F02807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841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5085184"/>
            <a:ext cx="9144000" cy="1772815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605932"/>
            <a:ext cx="3600000" cy="73131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7176" y="5557680"/>
            <a:ext cx="2868095" cy="7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7744" y="6365093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507294"/>
                </a:solidFill>
              </a:defRPr>
            </a:lvl1pPr>
          </a:lstStyle>
          <a:p>
            <a:fld id="{5810D86E-D450-463B-BC59-9ECBA6A73AD4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65093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507294"/>
                </a:solidFill>
              </a:defRPr>
            </a:lvl1pPr>
          </a:lstStyle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507294"/>
                </a:solidFill>
              </a:defRPr>
            </a:lvl1pPr>
          </a:lstStyle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46651"/>
            <a:ext cx="1800000" cy="3656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770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22313" y="2264891"/>
            <a:ext cx="7772400" cy="13620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rgbClr val="5072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cap="none" dirty="0" err="1" smtClean="0"/>
              <a:t>Graphiti</a:t>
            </a:r>
            <a:r>
              <a:rPr lang="en-US" cap="none" dirty="0" smtClean="0"/>
              <a:t> for PCM Editors</a:t>
            </a:r>
            <a:endParaRPr lang="sl-SI" cap="none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722313" y="76470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smtClean="0"/>
              <a:t>Christian Stritzke</a:t>
            </a:r>
            <a:r>
              <a:rPr lang="en-US" dirty="0" smtClean="0"/>
              <a:t> and Sebastian </a:t>
            </a:r>
            <a:r>
              <a:rPr lang="en-US" dirty="0" err="1" smtClean="0"/>
              <a:t>Lehrig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69414" y="285293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80ACC7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Why and how we should use it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9647123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Diagram</a:t>
            </a:r>
            <a:r>
              <a:rPr lang="de-DE" dirty="0" smtClean="0"/>
              <a:t> Type Agent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10</a:t>
            </a:fld>
            <a:endParaRPr lang="sl-SI" dirty="0"/>
          </a:p>
        </p:txBody>
      </p:sp>
      <p:sp>
        <p:nvSpPr>
          <p:cNvPr id="5" name="Rechteck 4"/>
          <p:cNvSpPr/>
          <p:nvPr/>
        </p:nvSpPr>
        <p:spPr bwMode="auto">
          <a:xfrm>
            <a:off x="3352976" y="1700808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DiagramTypeProvider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 bwMode="auto">
          <a:xfrm>
            <a:off x="3352976" y="2636912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FeatureProvider</a:t>
            </a:r>
            <a:endParaRPr lang="en-US" dirty="0"/>
          </a:p>
        </p:txBody>
      </p:sp>
      <p:cxnSp>
        <p:nvCxnSpPr>
          <p:cNvPr id="8" name="Gerader Verbinder 7"/>
          <p:cNvCxnSpPr>
            <a:stCxn id="6" idx="0"/>
            <a:endCxn id="5" idx="2"/>
          </p:cNvCxnSpPr>
          <p:nvPr/>
        </p:nvCxnSpPr>
        <p:spPr>
          <a:xfrm flipV="1">
            <a:off x="4469100" y="2204864"/>
            <a:ext cx="0" cy="432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bgerundetes Rechteck 8"/>
          <p:cNvSpPr/>
          <p:nvPr/>
        </p:nvSpPr>
        <p:spPr bwMode="auto">
          <a:xfrm>
            <a:off x="273204" y="3265820"/>
            <a:ext cx="2520280" cy="2664296"/>
          </a:xfrm>
          <a:prstGeom prst="roundRect">
            <a:avLst/>
          </a:prstGeom>
          <a:solidFill>
            <a:schemeClr val="bg1"/>
          </a:solidFill>
          <a:ln w="19050" cap="rnd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Domain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Object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489228" y="5103984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CustomFeature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1101296" y="46868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…</a:t>
            </a:r>
            <a:endParaRPr lang="en-US" sz="2800" dirty="0" smtClean="0"/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6183670" y="3265820"/>
            <a:ext cx="2520280" cy="2664296"/>
          </a:xfrm>
          <a:prstGeom prst="roundRect">
            <a:avLst/>
          </a:prstGeom>
          <a:solidFill>
            <a:schemeClr val="bg1"/>
          </a:solidFill>
          <a:ln w="19050" cap="rnd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Domain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Object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n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6368853" y="5107815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CustomFeature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7011762" y="46868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…</a:t>
            </a:r>
            <a:endParaRPr lang="en-US" sz="2800" dirty="0" smtClean="0"/>
          </a:p>
        </p:txBody>
      </p:sp>
      <p:cxnSp>
        <p:nvCxnSpPr>
          <p:cNvPr id="72" name="Gewinkelte Verbindung 71"/>
          <p:cNvCxnSpPr>
            <a:endCxn id="13" idx="3"/>
          </p:cNvCxnSpPr>
          <p:nvPr/>
        </p:nvCxnSpPr>
        <p:spPr>
          <a:xfrm rot="5400000">
            <a:off x="2215182" y="3647265"/>
            <a:ext cx="2215042" cy="1202453"/>
          </a:xfrm>
          <a:prstGeom prst="bentConnector2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winkelte Verbindung 77"/>
          <p:cNvCxnSpPr>
            <a:endCxn id="26" idx="1"/>
          </p:cNvCxnSpPr>
          <p:nvPr/>
        </p:nvCxnSpPr>
        <p:spPr>
          <a:xfrm rot="16200000" flipH="1">
            <a:off x="4577015" y="3568004"/>
            <a:ext cx="2218873" cy="1364803"/>
          </a:xfrm>
          <a:prstGeom prst="bentConnector2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hteck 78"/>
          <p:cNvSpPr/>
          <p:nvPr/>
        </p:nvSpPr>
        <p:spPr bwMode="auto">
          <a:xfrm>
            <a:off x="417220" y="3730749"/>
            <a:ext cx="2232248" cy="11161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/>
              <a:t>Domain </a:t>
            </a:r>
            <a:r>
              <a:rPr lang="de-DE" dirty="0" err="1" smtClean="0"/>
              <a:t>Object</a:t>
            </a:r>
            <a:r>
              <a:rPr lang="de-DE" dirty="0" smtClean="0"/>
              <a:t> Pattern 1</a:t>
            </a:r>
            <a:endParaRPr lang="en-US" dirty="0"/>
          </a:p>
        </p:txBody>
      </p:sp>
      <p:sp>
        <p:nvSpPr>
          <p:cNvPr id="80" name="Rechteck 79"/>
          <p:cNvSpPr/>
          <p:nvPr/>
        </p:nvSpPr>
        <p:spPr bwMode="auto">
          <a:xfrm>
            <a:off x="6330566" y="3737096"/>
            <a:ext cx="2232248" cy="111612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/>
              <a:t>Domain </a:t>
            </a:r>
            <a:r>
              <a:rPr lang="de-DE" dirty="0" err="1" smtClean="0"/>
              <a:t>Object</a:t>
            </a:r>
            <a:r>
              <a:rPr lang="de-DE" dirty="0" smtClean="0"/>
              <a:t> Pattern n</a:t>
            </a:r>
            <a:endParaRPr lang="en-US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417220" y="5190872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CustomFeature</a:t>
            </a:r>
            <a:endParaRPr lang="en-US" dirty="0"/>
          </a:p>
        </p:txBody>
      </p:sp>
      <p:sp>
        <p:nvSpPr>
          <p:cNvPr id="84" name="Rechteck 83"/>
          <p:cNvSpPr/>
          <p:nvPr/>
        </p:nvSpPr>
        <p:spPr bwMode="auto">
          <a:xfrm>
            <a:off x="6330566" y="5184574"/>
            <a:ext cx="2232248" cy="50405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CustomFeature</a:t>
            </a:r>
            <a:endParaRPr lang="en-US" dirty="0"/>
          </a:p>
        </p:txBody>
      </p:sp>
      <p:cxnSp>
        <p:nvCxnSpPr>
          <p:cNvPr id="88" name="Gewinkelte Verbindung 87"/>
          <p:cNvCxnSpPr>
            <a:endCxn id="79" idx="3"/>
          </p:cNvCxnSpPr>
          <p:nvPr/>
        </p:nvCxnSpPr>
        <p:spPr>
          <a:xfrm rot="10800000" flipV="1">
            <a:off x="2649468" y="3140968"/>
            <a:ext cx="1274462" cy="1147844"/>
          </a:xfrm>
          <a:prstGeom prst="bentConnector3">
            <a:avLst>
              <a:gd name="adj1" fmla="val -7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winkelte Verbindung 91"/>
          <p:cNvCxnSpPr>
            <a:endCxn id="80" idx="1"/>
          </p:cNvCxnSpPr>
          <p:nvPr/>
        </p:nvCxnSpPr>
        <p:spPr>
          <a:xfrm>
            <a:off x="5004050" y="3140968"/>
            <a:ext cx="1326516" cy="1154190"/>
          </a:xfrm>
          <a:prstGeom prst="bentConnector3">
            <a:avLst>
              <a:gd name="adj1" fmla="val -2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efaltete Ecke 9"/>
          <p:cNvSpPr/>
          <p:nvPr/>
        </p:nvSpPr>
        <p:spPr bwMode="auto">
          <a:xfrm>
            <a:off x="1535206" y="1610194"/>
            <a:ext cx="6205146" cy="3578114"/>
          </a:xfrm>
          <a:prstGeom prst="foldedCorner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ADomainPattern</a:t>
            </a:r>
            <a:r>
              <a:rPr lang="en-US" dirty="0" smtClean="0"/>
              <a:t> extends </a:t>
            </a:r>
            <a:r>
              <a:rPr lang="en-US" dirty="0" err="1" smtClean="0"/>
              <a:t>AbstractPattern</a:t>
            </a:r>
            <a:r>
              <a:rPr lang="en-US" dirty="0" smtClean="0"/>
              <a:t> {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	public Object[] create(</a:t>
            </a:r>
            <a:r>
              <a:rPr lang="en-US" dirty="0" err="1" smtClean="0"/>
              <a:t>ICreateContext</a:t>
            </a:r>
            <a:r>
              <a:rPr lang="en-US" dirty="0" smtClean="0"/>
              <a:t> context) {</a:t>
            </a:r>
          </a:p>
          <a:p>
            <a:r>
              <a:rPr lang="en-US" dirty="0" smtClean="0"/>
              <a:t>		…</a:t>
            </a:r>
            <a:endParaRPr lang="en-US" dirty="0"/>
          </a:p>
          <a:p>
            <a:r>
              <a:rPr lang="en-US" dirty="0" smtClean="0"/>
              <a:t>	}</a:t>
            </a:r>
          </a:p>
          <a:p>
            <a:endParaRPr lang="en-US" dirty="0"/>
          </a:p>
          <a:p>
            <a:r>
              <a:rPr lang="en-US" dirty="0" smtClean="0"/>
              <a:t>	public void </a:t>
            </a:r>
            <a:r>
              <a:rPr lang="en-US" dirty="0" err="1" smtClean="0"/>
              <a:t>moveShape</a:t>
            </a:r>
            <a:r>
              <a:rPr lang="en-US" dirty="0" smtClean="0"/>
              <a:t>(</a:t>
            </a:r>
            <a:r>
              <a:rPr lang="en-US" dirty="0" err="1" smtClean="0"/>
              <a:t>IMoveShapeContext</a:t>
            </a:r>
            <a:r>
              <a:rPr lang="en-US" dirty="0" smtClean="0"/>
              <a:t> context) {</a:t>
            </a:r>
          </a:p>
          <a:p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r>
              <a:rPr lang="en-US" dirty="0"/>
              <a:t>	</a:t>
            </a:r>
          </a:p>
          <a:p>
            <a:r>
              <a:rPr lang="en-US" dirty="0" smtClean="0"/>
              <a:t>	…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3153-0458-4049-8B14-927649D36D49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37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3" grpId="0" animBg="1"/>
      <p:bldP spid="14" grpId="0"/>
      <p:bldP spid="23" grpId="0" animBg="1"/>
      <p:bldP spid="26" grpId="0" animBg="1"/>
      <p:bldP spid="27" grpId="0"/>
      <p:bldP spid="79" grpId="0" animBg="1"/>
      <p:bldP spid="80" grpId="0" animBg="1"/>
      <p:bldP spid="81" grpId="0" animBg="1"/>
      <p:bldP spid="84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11</a:t>
            </a:fld>
            <a:endParaRPr lang="sl-SI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197500" y="202200"/>
            <a:ext cx="4635269" cy="1110980"/>
            <a:chOff x="197500" y="202200"/>
            <a:chExt cx="4635269" cy="1110980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197500" y="223081"/>
              <a:ext cx="4635269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 smtClean="0"/>
                <a:t>What‘s your beef</a:t>
              </a:r>
            </a:p>
            <a:p>
              <a:r>
                <a:rPr lang="en-US" sz="2000" dirty="0" smtClean="0"/>
                <a:t>with GMF?</a:t>
              </a:r>
              <a:endParaRPr lang="en-US" sz="2000" dirty="0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789" y="202200"/>
              <a:ext cx="1110980" cy="1110980"/>
            </a:xfrm>
            <a:prstGeom prst="rect">
              <a:avLst/>
            </a:prstGeom>
          </p:spPr>
        </p:pic>
        <p:grpSp>
          <p:nvGrpSpPr>
            <p:cNvPr id="15" name="Gruppieren 14"/>
            <p:cNvGrpSpPr/>
            <p:nvPr/>
          </p:nvGrpSpPr>
          <p:grpSpPr>
            <a:xfrm>
              <a:off x="2318661" y="296111"/>
              <a:ext cx="1318775" cy="920882"/>
              <a:chOff x="196784" y="222346"/>
              <a:chExt cx="8407664" cy="5870950"/>
            </a:xfrm>
          </p:grpSpPr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84" y="222346"/>
                <a:ext cx="8407664" cy="5870950"/>
              </a:xfrm>
              <a:prstGeom prst="rect">
                <a:avLst/>
              </a:prstGeom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532281" y="836712"/>
                <a:ext cx="7474250" cy="4968552"/>
                <a:chOff x="532281" y="836712"/>
                <a:chExt cx="7474250" cy="4968552"/>
              </a:xfrm>
            </p:grpSpPr>
            <p:sp>
              <p:nvSpPr>
                <p:cNvPr id="18" name="Rechteck 17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hteck 18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Grafik 1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1369606" y="3041289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88296" y="4720135"/>
                  <a:ext cx="241110" cy="152640"/>
                </a:xfrm>
                <a:prstGeom prst="rect">
                  <a:avLst/>
                </a:prstGeom>
              </p:spPr>
            </p:pic>
            <p:pic>
              <p:nvPicPr>
                <p:cNvPr id="22" name="Grafik 2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32281" y="3043304"/>
                  <a:ext cx="253800" cy="241680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562867" y="2542490"/>
                  <a:ext cx="12700" cy="787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66"/>
                <p:cNvSpPr>
                  <a:spLocks noEditPoints="1"/>
                </p:cNvSpPr>
                <p:nvPr/>
              </p:nvSpPr>
              <p:spPr bwMode="auto">
                <a:xfrm>
                  <a:off x="4930374" y="2706746"/>
                  <a:ext cx="184150" cy="153988"/>
                </a:xfrm>
                <a:custGeom>
                  <a:avLst/>
                  <a:gdLst>
                    <a:gd name="T0" fmla="*/ 19 w 116"/>
                    <a:gd name="T1" fmla="*/ 97 h 97"/>
                    <a:gd name="T2" fmla="*/ 116 w 116"/>
                    <a:gd name="T3" fmla="*/ 97 h 97"/>
                    <a:gd name="T4" fmla="*/ 116 w 116"/>
                    <a:gd name="T5" fmla="*/ 0 h 97"/>
                    <a:gd name="T6" fmla="*/ 19 w 116"/>
                    <a:gd name="T7" fmla="*/ 0 h 97"/>
                    <a:gd name="T8" fmla="*/ 19 w 116"/>
                    <a:gd name="T9" fmla="*/ 20 h 97"/>
                    <a:gd name="T10" fmla="*/ 39 w 116"/>
                    <a:gd name="T11" fmla="*/ 20 h 97"/>
                    <a:gd name="T12" fmla="*/ 39 w 116"/>
                    <a:gd name="T13" fmla="*/ 39 h 97"/>
                    <a:gd name="T14" fmla="*/ 19 w 116"/>
                    <a:gd name="T15" fmla="*/ 39 h 97"/>
                    <a:gd name="T16" fmla="*/ 19 w 116"/>
                    <a:gd name="T17" fmla="*/ 59 h 97"/>
                    <a:gd name="T18" fmla="*/ 39 w 116"/>
                    <a:gd name="T19" fmla="*/ 59 h 97"/>
                    <a:gd name="T20" fmla="*/ 39 w 116"/>
                    <a:gd name="T21" fmla="*/ 78 h 97"/>
                    <a:gd name="T22" fmla="*/ 19 w 116"/>
                    <a:gd name="T23" fmla="*/ 78 h 97"/>
                    <a:gd name="T24" fmla="*/ 19 w 116"/>
                    <a:gd name="T25" fmla="*/ 97 h 97"/>
                    <a:gd name="T26" fmla="*/ 0 w 116"/>
                    <a:gd name="T27" fmla="*/ 78 h 97"/>
                    <a:gd name="T28" fmla="*/ 39 w 116"/>
                    <a:gd name="T29" fmla="*/ 78 h 97"/>
                    <a:gd name="T30" fmla="*/ 39 w 116"/>
                    <a:gd name="T31" fmla="*/ 59 h 97"/>
                    <a:gd name="T32" fmla="*/ 0 w 116"/>
                    <a:gd name="T33" fmla="*/ 59 h 97"/>
                    <a:gd name="T34" fmla="*/ 0 w 116"/>
                    <a:gd name="T35" fmla="*/ 78 h 97"/>
                    <a:gd name="T36" fmla="*/ 0 w 116"/>
                    <a:gd name="T37" fmla="*/ 39 h 97"/>
                    <a:gd name="T38" fmla="*/ 39 w 116"/>
                    <a:gd name="T39" fmla="*/ 39 h 97"/>
                    <a:gd name="T40" fmla="*/ 39 w 116"/>
                    <a:gd name="T41" fmla="*/ 20 h 97"/>
                    <a:gd name="T42" fmla="*/ 0 w 116"/>
                    <a:gd name="T43" fmla="*/ 20 h 97"/>
                    <a:gd name="T44" fmla="*/ 0 w 116"/>
                    <a:gd name="T45" fmla="*/ 3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5" name="Grafik 2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2454" y="4720135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26" name="Gerade Verbindung mit Pfeil 25"/>
                <p:cNvCxnSpPr>
                  <a:stCxn id="20" idx="3"/>
                  <a:endCxn id="22" idx="1"/>
                </p:cNvCxnSpPr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/>
                <p:cNvCxnSpPr>
                  <a:stCxn id="21" idx="1"/>
                  <a:endCxn id="25" idx="3"/>
                </p:cNvCxnSpPr>
                <p:nvPr/>
              </p:nvCxnSpPr>
              <p:spPr>
                <a:xfrm flipH="1">
                  <a:off x="793564" y="4796455"/>
                  <a:ext cx="59473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8" name="Grafik 2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960171" y="2964791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4259450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30" name="Gerader Verbinder 2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" name="Grafik 3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  <p:sp>
              <p:nvSpPr>
                <p:cNvPr id="34" name="Rechteck 33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hteck 34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hteck 35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hteck 36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hteck 37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hteck 38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hteck 39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hteck 40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hteck 41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hteck 42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hteck 43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hteck 45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hteck 46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hteck 47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hteck 48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hteck 49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hteck 50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fik 51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lum bright="18000" contrast="44000"/>
                </a:blip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Gruppieren 52"/>
          <p:cNvGrpSpPr/>
          <p:nvPr/>
        </p:nvGrpSpPr>
        <p:grpSpPr>
          <a:xfrm>
            <a:off x="1952511" y="1681588"/>
            <a:ext cx="4649535" cy="1080863"/>
            <a:chOff x="611559" y="1764262"/>
            <a:chExt cx="6848223" cy="1591986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11559" y="1764262"/>
              <a:ext cx="6848223" cy="1591986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How about an alternative?</a:t>
              </a:r>
              <a:endParaRPr lang="en-US" sz="2000" dirty="0"/>
            </a:p>
          </p:txBody>
        </p:sp>
        <p:pic>
          <p:nvPicPr>
            <p:cNvPr id="55" name="Grafik 5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" r="51686"/>
            <a:stretch/>
          </p:blipFill>
          <p:spPr>
            <a:xfrm>
              <a:off x="5138133" y="2110154"/>
              <a:ext cx="2183111" cy="909871"/>
            </a:xfrm>
            <a:prstGeom prst="rect">
              <a:avLst/>
            </a:prstGeom>
          </p:spPr>
        </p:pic>
      </p:grpSp>
      <p:grpSp>
        <p:nvGrpSpPr>
          <p:cNvPr id="64" name="Gruppieren 63"/>
          <p:cNvGrpSpPr/>
          <p:nvPr/>
        </p:nvGrpSpPr>
        <p:grpSpPr>
          <a:xfrm>
            <a:off x="3086689" y="3221901"/>
            <a:ext cx="4635268" cy="1080863"/>
            <a:chOff x="1967406" y="4164613"/>
            <a:chExt cx="4635268" cy="1080863"/>
          </a:xfrm>
        </p:grpSpPr>
        <p:sp>
          <p:nvSpPr>
            <p:cNvPr id="60" name="Abgerundetes Rechteck 59"/>
            <p:cNvSpPr/>
            <p:nvPr/>
          </p:nvSpPr>
          <p:spPr bwMode="auto">
            <a:xfrm>
              <a:off x="1967406" y="4164613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2000" dirty="0" err="1"/>
                <a:t>What</a:t>
              </a:r>
              <a:r>
                <a:rPr lang="de-DE" sz="2000" dirty="0"/>
                <a:t> </a:t>
              </a:r>
              <a:r>
                <a:rPr lang="de-DE" sz="2000" dirty="0" err="1"/>
                <a:t>about</a:t>
              </a:r>
              <a:r>
                <a:rPr lang="de-DE" sz="2000" dirty="0"/>
                <a:t> </a:t>
              </a:r>
              <a:r>
                <a:rPr lang="de-DE" sz="2000" dirty="0" err="1" smtClean="0"/>
                <a:t>the</a:t>
              </a:r>
              <a:endParaRPr lang="de-DE" sz="2000" dirty="0"/>
            </a:p>
            <a:p>
              <a:r>
                <a:rPr lang="de-DE" sz="2000" dirty="0" err="1"/>
                <a:t>requirements</a:t>
              </a:r>
              <a:r>
                <a:rPr lang="de-DE" sz="2000" dirty="0"/>
                <a:t>?</a:t>
              </a:r>
              <a:endParaRPr lang="en-US" sz="2000" dirty="0"/>
            </a:p>
          </p:txBody>
        </p:sp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948" y="4235369"/>
              <a:ext cx="1443638" cy="887204"/>
            </a:xfrm>
            <a:prstGeom prst="rect">
              <a:avLst/>
            </a:prstGeom>
          </p:spPr>
        </p:pic>
      </p:grpSp>
      <p:grpSp>
        <p:nvGrpSpPr>
          <p:cNvPr id="71" name="Gruppieren 70"/>
          <p:cNvGrpSpPr/>
          <p:nvPr/>
        </p:nvGrpSpPr>
        <p:grpSpPr>
          <a:xfrm>
            <a:off x="4119518" y="4745913"/>
            <a:ext cx="4635268" cy="1147790"/>
            <a:chOff x="2411095" y="5008757"/>
            <a:chExt cx="4635268" cy="1147790"/>
          </a:xfrm>
        </p:grpSpPr>
        <p:sp>
          <p:nvSpPr>
            <p:cNvPr id="67" name="Abgerundetes Rechteck 66"/>
            <p:cNvSpPr/>
            <p:nvPr/>
          </p:nvSpPr>
          <p:spPr bwMode="auto">
            <a:xfrm>
              <a:off x="2411095" y="5075684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What have we learned?</a:t>
              </a:r>
              <a:endParaRPr lang="en-US" sz="2000" dirty="0"/>
            </a:p>
          </p:txBody>
        </p:sp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643" y="5008757"/>
              <a:ext cx="1108449" cy="1108449"/>
            </a:xfrm>
            <a:prstGeom prst="rect">
              <a:avLst/>
            </a:prstGeom>
          </p:spPr>
        </p:pic>
      </p:grpSp>
      <p:pic>
        <p:nvPicPr>
          <p:cNvPr id="70" name="Grafik 69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42" y="544823"/>
            <a:ext cx="840552" cy="577096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50" y="1972945"/>
            <a:ext cx="840552" cy="577096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D97-6EBB-4450-9F5C-904BEBB78DD1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849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12</a:t>
            </a:fld>
            <a:endParaRPr lang="sl-SI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23296"/>
              </p:ext>
            </p:extLst>
          </p:nvPr>
        </p:nvGraphicFramePr>
        <p:xfrm>
          <a:off x="457200" y="1397000"/>
          <a:ext cx="81472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425"/>
                <a:gridCol w="1130679"/>
                <a:gridCol w="1296145"/>
              </a:tblGrid>
              <a:tr h="60492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Fulfilled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by</a:t>
                      </a:r>
                      <a:r>
                        <a:rPr lang="de-DE" dirty="0" smtClean="0"/>
                        <a:t> GMF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Fulfilled by </a:t>
                      </a:r>
                      <a:r>
                        <a:rPr lang="en-US" dirty="0" err="1" smtClean="0"/>
                        <a:t>Graphiti</a:t>
                      </a:r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Reusability </a:t>
                      </a:r>
                    </a:p>
                    <a:p>
                      <a:r>
                        <a:rPr lang="en-US" dirty="0" smtClean="0"/>
                        <a:t>(Shapes, behavior, 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Easy-to-learn</a:t>
                      </a:r>
                    </a:p>
                    <a:p>
                      <a:r>
                        <a:rPr lang="en-US" dirty="0" smtClean="0"/>
                        <a:t>(Documentation, tutorials,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functions</a:t>
                      </a:r>
                    </a:p>
                    <a:p>
                      <a:r>
                        <a:rPr lang="en-US" dirty="0" smtClean="0"/>
                        <a:t>(Auto-layout, initialization,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3972110" y="4048637"/>
            <a:ext cx="1751498" cy="1975606"/>
            <a:chOff x="3972110" y="4048637"/>
            <a:chExt cx="1751498" cy="1975606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110" y="4048637"/>
              <a:ext cx="1714500" cy="17145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4057767" y="5654911"/>
              <a:ext cx="166584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Student Worker</a:t>
              </a: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7602" y="2132856"/>
            <a:ext cx="473215" cy="47321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7601" y="2807260"/>
            <a:ext cx="473215" cy="47321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586" y="3368402"/>
            <a:ext cx="748694" cy="51402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092042"/>
            <a:ext cx="748694" cy="514029"/>
          </a:xfrm>
          <a:prstGeom prst="rect">
            <a:avLst/>
          </a:prstGeom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ED92-2A92-4ED4-949D-9C6EDE76FD1A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605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Prototype: </a:t>
            </a:r>
            <a:r>
              <a:rPr lang="de-DE" dirty="0" err="1" smtClean="0"/>
              <a:t>Graphiti-Based</a:t>
            </a:r>
            <a:r>
              <a:rPr lang="de-DE" dirty="0" smtClean="0"/>
              <a:t> Composite </a:t>
            </a:r>
            <a:r>
              <a:rPr lang="de-DE" dirty="0" err="1" smtClean="0"/>
              <a:t>Structure</a:t>
            </a:r>
            <a:r>
              <a:rPr lang="de-DE" dirty="0" smtClean="0"/>
              <a:t> Editor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13</a:t>
            </a:fld>
            <a:endParaRPr lang="sl-SI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80054"/>
            <a:ext cx="6952134" cy="427251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39734" y="4161003"/>
            <a:ext cx="1623971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AssemblyContext</a:t>
            </a:r>
            <a:endParaRPr lang="en-US" sz="1600" dirty="0" smtClean="0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2051719" y="3623538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97976" y="4005064"/>
            <a:ext cx="183999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AssemblyConnector</a:t>
            </a:r>
            <a:endParaRPr lang="en-US" sz="1600" dirty="0" smtClean="0"/>
          </a:p>
        </p:txBody>
      </p:sp>
      <p:cxnSp>
        <p:nvCxnSpPr>
          <p:cNvPr id="13" name="Gerade Verbindung mit Pfeil 12"/>
          <p:cNvCxnSpPr/>
          <p:nvPr/>
        </p:nvCxnSpPr>
        <p:spPr>
          <a:xfrm flipH="1" flipV="1">
            <a:off x="4882668" y="3911570"/>
            <a:ext cx="515308" cy="2627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1775893" y="1908090"/>
            <a:ext cx="302433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AssemblyInfrastructureConnector</a:t>
            </a:r>
            <a:endParaRPr lang="en-US" sz="1600" dirty="0" smtClean="0"/>
          </a:p>
        </p:txBody>
      </p:sp>
      <p:cxnSp>
        <p:nvCxnSpPr>
          <p:cNvPr id="21" name="Gerade Verbindung mit Pfeil 20"/>
          <p:cNvCxnSpPr>
            <a:stCxn id="20" idx="2"/>
          </p:cNvCxnSpPr>
          <p:nvPr/>
        </p:nvCxnSpPr>
        <p:spPr>
          <a:xfrm>
            <a:off x="3288061" y="2246644"/>
            <a:ext cx="419843" cy="12543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7F9B-ECF6-4D18-812D-37F368E95BF7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81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14</a:t>
            </a:fld>
            <a:endParaRPr lang="sl-SI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195736" y="764704"/>
            <a:ext cx="4752528" cy="792088"/>
            <a:chOff x="2051720" y="692696"/>
            <a:chExt cx="4752528" cy="792088"/>
          </a:xfrm>
        </p:grpSpPr>
        <p:sp>
          <p:nvSpPr>
            <p:cNvPr id="5" name="Rechteck 4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CompositeStructureFeatureProvider</a:t>
              </a:r>
              <a:endParaRPr lang="en-US" b="1" dirty="0"/>
            </a:p>
          </p:txBody>
        </p:sp>
        <p:cxnSp>
          <p:nvCxnSpPr>
            <p:cNvPr id="7" name="Gerader Verbinder 6"/>
            <p:cNvCxnSpPr>
              <a:stCxn id="5" idx="1"/>
              <a:endCxn id="5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9" name="Gruppieren 18"/>
          <p:cNvGrpSpPr/>
          <p:nvPr/>
        </p:nvGrpSpPr>
        <p:grpSpPr>
          <a:xfrm>
            <a:off x="2861810" y="4437112"/>
            <a:ext cx="2790310" cy="792088"/>
            <a:chOff x="2051720" y="692696"/>
            <a:chExt cx="4752528" cy="792088"/>
          </a:xfrm>
        </p:grpSpPr>
        <p:sp>
          <p:nvSpPr>
            <p:cNvPr id="20" name="Rechteck 19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AssemblyConnectorPattern</a:t>
              </a:r>
              <a:endParaRPr lang="en-US" b="1" dirty="0"/>
            </a:p>
          </p:txBody>
        </p:sp>
        <p:cxnSp>
          <p:nvCxnSpPr>
            <p:cNvPr id="21" name="Gerader Verbinder 20"/>
            <p:cNvCxnSpPr>
              <a:stCxn id="20" idx="1"/>
              <a:endCxn id="20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uppieren 22"/>
          <p:cNvGrpSpPr/>
          <p:nvPr/>
        </p:nvGrpSpPr>
        <p:grpSpPr>
          <a:xfrm>
            <a:off x="4572000" y="2528637"/>
            <a:ext cx="1872208" cy="792088"/>
            <a:chOff x="2051720" y="692696"/>
            <a:chExt cx="4752528" cy="792088"/>
          </a:xfrm>
        </p:grpSpPr>
        <p:sp>
          <p:nvSpPr>
            <p:cNvPr id="24" name="Rechteck 23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i="1" dirty="0" err="1" smtClean="0"/>
                <a:t>ConnectorPattern</a:t>
              </a:r>
              <a:endParaRPr lang="en-US" b="1" i="1" dirty="0"/>
            </a:p>
          </p:txBody>
        </p:sp>
        <p:cxnSp>
          <p:nvCxnSpPr>
            <p:cNvPr id="25" name="Gerader Verbinder 24"/>
            <p:cNvCxnSpPr>
              <a:stCxn id="24" idx="1"/>
              <a:endCxn id="24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7" name="Gruppieren 26"/>
          <p:cNvGrpSpPr/>
          <p:nvPr/>
        </p:nvGrpSpPr>
        <p:grpSpPr>
          <a:xfrm>
            <a:off x="4932040" y="5338718"/>
            <a:ext cx="4104455" cy="792088"/>
            <a:chOff x="2051720" y="692696"/>
            <a:chExt cx="4752528" cy="792088"/>
          </a:xfrm>
        </p:grpSpPr>
        <p:sp>
          <p:nvSpPr>
            <p:cNvPr id="28" name="Rechteck 27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AssemblyInfrastructureConnectorPattern</a:t>
              </a:r>
              <a:endParaRPr lang="en-US" b="1" dirty="0"/>
            </a:p>
          </p:txBody>
        </p:sp>
        <p:cxnSp>
          <p:nvCxnSpPr>
            <p:cNvPr id="29" name="Gerader Verbinder 28"/>
            <p:cNvCxnSpPr>
              <a:stCxn id="28" idx="1"/>
              <a:endCxn id="28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32" name="Gerader Verbinder 31"/>
          <p:cNvCxnSpPr/>
          <p:nvPr/>
        </p:nvCxnSpPr>
        <p:spPr>
          <a:xfrm flipV="1">
            <a:off x="1367644" y="1620127"/>
            <a:ext cx="1044117" cy="2816985"/>
          </a:xfrm>
          <a:prstGeom prst="line">
            <a:avLst/>
          </a:prstGeom>
          <a:ln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20" idx="0"/>
            <a:endCxn id="53" idx="2"/>
          </p:cNvCxnSpPr>
          <p:nvPr/>
        </p:nvCxnSpPr>
        <p:spPr>
          <a:xfrm flipV="1">
            <a:off x="4256965" y="1790817"/>
            <a:ext cx="27003" cy="2646295"/>
          </a:xfrm>
          <a:prstGeom prst="line">
            <a:avLst/>
          </a:prstGeom>
          <a:ln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 flipV="1">
            <a:off x="6732240" y="1620128"/>
            <a:ext cx="40603" cy="3718590"/>
          </a:xfrm>
          <a:prstGeom prst="line">
            <a:avLst/>
          </a:prstGeom>
          <a:ln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endCxn id="45" idx="3"/>
          </p:cNvCxnSpPr>
          <p:nvPr/>
        </p:nvCxnSpPr>
        <p:spPr>
          <a:xfrm flipV="1">
            <a:off x="4932040" y="3531652"/>
            <a:ext cx="6092" cy="905462"/>
          </a:xfrm>
          <a:prstGeom prst="straightConnector1">
            <a:avLst/>
          </a:prstGeom>
          <a:ln cmpd="sng"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Gleichschenkliges Dreieck 44"/>
          <p:cNvSpPr/>
          <p:nvPr/>
        </p:nvSpPr>
        <p:spPr bwMode="auto">
          <a:xfrm>
            <a:off x="4866124" y="3315102"/>
            <a:ext cx="144016" cy="216550"/>
          </a:xfrm>
          <a:prstGeom prst="triangle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5900379" y="3539317"/>
            <a:ext cx="3769" cy="1799401"/>
          </a:xfrm>
          <a:prstGeom prst="straightConnector1">
            <a:avLst/>
          </a:prstGeom>
          <a:ln cmpd="sng"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Gleichschenkliges Dreieck 47"/>
          <p:cNvSpPr/>
          <p:nvPr/>
        </p:nvSpPr>
        <p:spPr bwMode="auto">
          <a:xfrm>
            <a:off x="5835186" y="3338463"/>
            <a:ext cx="144016" cy="216550"/>
          </a:xfrm>
          <a:prstGeom prst="triangle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3" name="Raute 52"/>
          <p:cNvSpPr/>
          <p:nvPr/>
        </p:nvSpPr>
        <p:spPr bwMode="auto">
          <a:xfrm>
            <a:off x="4193958" y="1574793"/>
            <a:ext cx="180020" cy="216024"/>
          </a:xfrm>
          <a:prstGeom prst="diamond">
            <a:avLst/>
          </a:prstGeom>
          <a:solidFill>
            <a:schemeClr val="tx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Raute 57"/>
          <p:cNvSpPr/>
          <p:nvPr/>
        </p:nvSpPr>
        <p:spPr bwMode="auto">
          <a:xfrm rot="982790">
            <a:off x="2294944" y="1556791"/>
            <a:ext cx="180020" cy="216024"/>
          </a:xfrm>
          <a:prstGeom prst="diamond">
            <a:avLst/>
          </a:prstGeom>
          <a:solidFill>
            <a:schemeClr val="tx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aute 58"/>
          <p:cNvSpPr/>
          <p:nvPr/>
        </p:nvSpPr>
        <p:spPr bwMode="auto">
          <a:xfrm>
            <a:off x="6642230" y="1574793"/>
            <a:ext cx="180020" cy="216024"/>
          </a:xfrm>
          <a:prstGeom prst="diamond">
            <a:avLst/>
          </a:prstGeom>
          <a:solidFill>
            <a:schemeClr val="tx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0" name="Textfeld 59"/>
          <p:cNvSpPr txBox="1"/>
          <p:nvPr/>
        </p:nvSpPr>
        <p:spPr>
          <a:xfrm>
            <a:off x="1133203" y="4098558"/>
            <a:ext cx="28886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smtClean="0"/>
              <a:t>1</a:t>
            </a:r>
            <a:endParaRPr lang="en-US" sz="1600" dirty="0" smtClean="0"/>
          </a:p>
        </p:txBody>
      </p:sp>
      <p:sp>
        <p:nvSpPr>
          <p:cNvPr id="61" name="Textfeld 60"/>
          <p:cNvSpPr txBox="1"/>
          <p:nvPr/>
        </p:nvSpPr>
        <p:spPr>
          <a:xfrm>
            <a:off x="4242374" y="4098558"/>
            <a:ext cx="28886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smtClean="0"/>
              <a:t>1</a:t>
            </a:r>
            <a:endParaRPr lang="en-US" sz="1600" dirty="0" smtClean="0"/>
          </a:p>
        </p:txBody>
      </p:sp>
      <p:sp>
        <p:nvSpPr>
          <p:cNvPr id="62" name="Textfeld 61"/>
          <p:cNvSpPr txBox="1"/>
          <p:nvPr/>
        </p:nvSpPr>
        <p:spPr>
          <a:xfrm>
            <a:off x="6469936" y="5031729"/>
            <a:ext cx="28886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smtClean="0"/>
              <a:t>1</a:t>
            </a:r>
            <a:endParaRPr lang="en-US" sz="1600" dirty="0" smtClean="0"/>
          </a:p>
        </p:txBody>
      </p:sp>
      <p:sp>
        <p:nvSpPr>
          <p:cNvPr id="63" name="Textfeld 62"/>
          <p:cNvSpPr txBox="1"/>
          <p:nvPr/>
        </p:nvSpPr>
        <p:spPr>
          <a:xfrm>
            <a:off x="1411097" y="4082000"/>
            <a:ext cx="8028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pattern</a:t>
            </a:r>
            <a:endParaRPr lang="en-US" sz="1600" dirty="0" smtClean="0"/>
          </a:p>
        </p:txBody>
      </p:sp>
      <p:sp>
        <p:nvSpPr>
          <p:cNvPr id="64" name="Textfeld 63"/>
          <p:cNvSpPr txBox="1"/>
          <p:nvPr/>
        </p:nvSpPr>
        <p:spPr>
          <a:xfrm>
            <a:off x="3481120" y="4085902"/>
            <a:ext cx="8028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pattern</a:t>
            </a:r>
            <a:endParaRPr lang="en-US" sz="1600" dirty="0" smtClean="0"/>
          </a:p>
        </p:txBody>
      </p:sp>
      <p:sp>
        <p:nvSpPr>
          <p:cNvPr id="65" name="Textfeld 64"/>
          <p:cNvSpPr txBox="1"/>
          <p:nvPr/>
        </p:nvSpPr>
        <p:spPr>
          <a:xfrm>
            <a:off x="6755256" y="5000164"/>
            <a:ext cx="8028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pattern</a:t>
            </a:r>
            <a:endParaRPr lang="en-US" sz="1600" dirty="0" smtClean="0"/>
          </a:p>
        </p:txBody>
      </p:sp>
      <p:grpSp>
        <p:nvGrpSpPr>
          <p:cNvPr id="15" name="Gruppieren 14"/>
          <p:cNvGrpSpPr/>
          <p:nvPr/>
        </p:nvGrpSpPr>
        <p:grpSpPr>
          <a:xfrm>
            <a:off x="107504" y="4437112"/>
            <a:ext cx="2664296" cy="792088"/>
            <a:chOff x="2051720" y="692696"/>
            <a:chExt cx="4752528" cy="792088"/>
          </a:xfrm>
        </p:grpSpPr>
        <p:sp>
          <p:nvSpPr>
            <p:cNvPr id="16" name="Rechteck 15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AssemblyContextPattern</a:t>
              </a:r>
              <a:endParaRPr lang="en-US" b="1" dirty="0"/>
            </a:p>
          </p:txBody>
        </p:sp>
        <p:cxnSp>
          <p:nvCxnSpPr>
            <p:cNvPr id="17" name="Gerader Verbinder 16"/>
            <p:cNvCxnSpPr>
              <a:stCxn id="16" idx="1"/>
              <a:endCxn id="16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1903-A629-4445-B14B-F0317D02E12C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480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ieren 79"/>
          <p:cNvGrpSpPr/>
          <p:nvPr/>
        </p:nvGrpSpPr>
        <p:grpSpPr>
          <a:xfrm>
            <a:off x="6368153" y="4288167"/>
            <a:ext cx="2664296" cy="792088"/>
            <a:chOff x="2051720" y="692696"/>
            <a:chExt cx="4752528" cy="792088"/>
          </a:xfrm>
        </p:grpSpPr>
        <p:sp>
          <p:nvSpPr>
            <p:cNvPr id="81" name="Rechteck 80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solidFill>
                <a:srgbClr val="92D050"/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CorrespondencePattern</a:t>
              </a:r>
              <a:endParaRPr lang="en-US" b="1" dirty="0"/>
            </a:p>
          </p:txBody>
        </p:sp>
        <p:cxnSp>
          <p:nvCxnSpPr>
            <p:cNvPr id="82" name="Gerader Verbinder 81"/>
            <p:cNvCxnSpPr>
              <a:stCxn id="81" idx="1"/>
              <a:endCxn id="81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4" name="Gruppieren 83"/>
          <p:cNvGrpSpPr/>
          <p:nvPr/>
        </p:nvGrpSpPr>
        <p:grpSpPr>
          <a:xfrm>
            <a:off x="196784" y="222346"/>
            <a:ext cx="8407664" cy="5870950"/>
            <a:chOff x="196784" y="222346"/>
            <a:chExt cx="8407664" cy="5870950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196784" y="222346"/>
              <a:ext cx="8407664" cy="5870950"/>
              <a:chOff x="196784" y="222346"/>
              <a:chExt cx="8407664" cy="5870950"/>
            </a:xfrm>
          </p:grpSpPr>
          <p:grpSp>
            <p:nvGrpSpPr>
              <p:cNvPr id="93" name="Gruppieren 92"/>
              <p:cNvGrpSpPr/>
              <p:nvPr/>
            </p:nvGrpSpPr>
            <p:grpSpPr>
              <a:xfrm>
                <a:off x="196784" y="222346"/>
                <a:ext cx="8407664" cy="5870950"/>
                <a:chOff x="196784" y="222346"/>
                <a:chExt cx="8407664" cy="5870950"/>
              </a:xfrm>
            </p:grpSpPr>
            <p:grpSp>
              <p:nvGrpSpPr>
                <p:cNvPr id="95" name="Gruppieren 94"/>
                <p:cNvGrpSpPr/>
                <p:nvPr/>
              </p:nvGrpSpPr>
              <p:grpSpPr>
                <a:xfrm>
                  <a:off x="196784" y="222346"/>
                  <a:ext cx="8407664" cy="5870950"/>
                  <a:chOff x="196784" y="222346"/>
                  <a:chExt cx="8407664" cy="5870950"/>
                </a:xfrm>
              </p:grpSpPr>
              <p:pic>
                <p:nvPicPr>
                  <p:cNvPr id="172" name="Grafik 171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96784" y="222346"/>
                    <a:ext cx="8407664" cy="5870950"/>
                  </a:xfrm>
                  <a:prstGeom prst="rect">
                    <a:avLst/>
                  </a:prstGeom>
                </p:spPr>
              </p:pic>
              <p:grpSp>
                <p:nvGrpSpPr>
                  <p:cNvPr id="173" name="Gruppieren 172"/>
                  <p:cNvGrpSpPr/>
                  <p:nvPr/>
                </p:nvGrpSpPr>
                <p:grpSpPr>
                  <a:xfrm>
                    <a:off x="4562867" y="2542490"/>
                    <a:ext cx="551657" cy="787400"/>
                    <a:chOff x="4562867" y="2542490"/>
                    <a:chExt cx="551657" cy="787400"/>
                  </a:xfrm>
                </p:grpSpPr>
                <p:sp>
                  <p:nvSpPr>
                    <p:cNvPr id="174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2867" y="2542490"/>
                      <a:ext cx="12700" cy="787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" name="Freeform 16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930374" y="2706746"/>
                      <a:ext cx="184150" cy="153988"/>
                    </a:xfrm>
                    <a:custGeom>
                      <a:avLst/>
                      <a:gdLst>
                        <a:gd name="T0" fmla="*/ 19 w 116"/>
                        <a:gd name="T1" fmla="*/ 97 h 97"/>
                        <a:gd name="T2" fmla="*/ 116 w 116"/>
                        <a:gd name="T3" fmla="*/ 97 h 97"/>
                        <a:gd name="T4" fmla="*/ 116 w 116"/>
                        <a:gd name="T5" fmla="*/ 0 h 97"/>
                        <a:gd name="T6" fmla="*/ 19 w 116"/>
                        <a:gd name="T7" fmla="*/ 0 h 97"/>
                        <a:gd name="T8" fmla="*/ 19 w 116"/>
                        <a:gd name="T9" fmla="*/ 20 h 97"/>
                        <a:gd name="T10" fmla="*/ 39 w 116"/>
                        <a:gd name="T11" fmla="*/ 20 h 97"/>
                        <a:gd name="T12" fmla="*/ 39 w 116"/>
                        <a:gd name="T13" fmla="*/ 39 h 97"/>
                        <a:gd name="T14" fmla="*/ 19 w 116"/>
                        <a:gd name="T15" fmla="*/ 39 h 97"/>
                        <a:gd name="T16" fmla="*/ 19 w 116"/>
                        <a:gd name="T17" fmla="*/ 59 h 97"/>
                        <a:gd name="T18" fmla="*/ 39 w 116"/>
                        <a:gd name="T19" fmla="*/ 59 h 97"/>
                        <a:gd name="T20" fmla="*/ 39 w 116"/>
                        <a:gd name="T21" fmla="*/ 78 h 97"/>
                        <a:gd name="T22" fmla="*/ 19 w 116"/>
                        <a:gd name="T23" fmla="*/ 78 h 97"/>
                        <a:gd name="T24" fmla="*/ 19 w 116"/>
                        <a:gd name="T25" fmla="*/ 97 h 97"/>
                        <a:gd name="T26" fmla="*/ 0 w 116"/>
                        <a:gd name="T27" fmla="*/ 78 h 97"/>
                        <a:gd name="T28" fmla="*/ 39 w 116"/>
                        <a:gd name="T29" fmla="*/ 78 h 97"/>
                        <a:gd name="T30" fmla="*/ 39 w 116"/>
                        <a:gd name="T31" fmla="*/ 59 h 97"/>
                        <a:gd name="T32" fmla="*/ 0 w 116"/>
                        <a:gd name="T33" fmla="*/ 59 h 97"/>
                        <a:gd name="T34" fmla="*/ 0 w 116"/>
                        <a:gd name="T35" fmla="*/ 78 h 97"/>
                        <a:gd name="T36" fmla="*/ 0 w 116"/>
                        <a:gd name="T37" fmla="*/ 39 h 97"/>
                        <a:gd name="T38" fmla="*/ 39 w 116"/>
                        <a:gd name="T39" fmla="*/ 39 h 97"/>
                        <a:gd name="T40" fmla="*/ 39 w 116"/>
                        <a:gd name="T41" fmla="*/ 20 h 97"/>
                        <a:gd name="T42" fmla="*/ 0 w 116"/>
                        <a:gd name="T43" fmla="*/ 20 h 97"/>
                        <a:gd name="T44" fmla="*/ 0 w 116"/>
                        <a:gd name="T45" fmla="*/ 39 h 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</a:cxnLst>
                      <a:rect l="0" t="0" r="r" b="b"/>
                      <a:pathLst>
                        <a:path w="116" h="97">
                          <a:moveTo>
                            <a:pt x="19" y="97"/>
                          </a:moveTo>
                          <a:lnTo>
                            <a:pt x="116" y="97"/>
                          </a:lnTo>
                          <a:lnTo>
                            <a:pt x="116" y="0"/>
                          </a:lnTo>
                          <a:lnTo>
                            <a:pt x="19" y="0"/>
                          </a:lnTo>
                          <a:lnTo>
                            <a:pt x="19" y="20"/>
                          </a:lnTo>
                          <a:lnTo>
                            <a:pt x="39" y="20"/>
                          </a:lnTo>
                          <a:lnTo>
                            <a:pt x="39" y="39"/>
                          </a:lnTo>
                          <a:lnTo>
                            <a:pt x="19" y="39"/>
                          </a:lnTo>
                          <a:lnTo>
                            <a:pt x="19" y="59"/>
                          </a:lnTo>
                          <a:lnTo>
                            <a:pt x="39" y="59"/>
                          </a:lnTo>
                          <a:lnTo>
                            <a:pt x="39" y="78"/>
                          </a:lnTo>
                          <a:lnTo>
                            <a:pt x="19" y="78"/>
                          </a:lnTo>
                          <a:lnTo>
                            <a:pt x="19" y="97"/>
                          </a:lnTo>
                          <a:close/>
                          <a:moveTo>
                            <a:pt x="0" y="78"/>
                          </a:moveTo>
                          <a:lnTo>
                            <a:pt x="39" y="78"/>
                          </a:lnTo>
                          <a:lnTo>
                            <a:pt x="39" y="59"/>
                          </a:lnTo>
                          <a:lnTo>
                            <a:pt x="0" y="59"/>
                          </a:lnTo>
                          <a:lnTo>
                            <a:pt x="0" y="78"/>
                          </a:lnTo>
                          <a:close/>
                          <a:moveTo>
                            <a:pt x="0" y="39"/>
                          </a:moveTo>
                          <a:lnTo>
                            <a:pt x="39" y="39"/>
                          </a:lnTo>
                          <a:lnTo>
                            <a:pt x="39" y="20"/>
                          </a:lnTo>
                          <a:lnTo>
                            <a:pt x="0" y="20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6" name="Rechteck 95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hteck 96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8" name="Gerade Verbindung mit Pfeil 97"/>
                <p:cNvCxnSpPr/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prstDash val="solid"/>
                  <a:tailEnd type="arrow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7" name="Gerade Verbindung mit Pfeil 136"/>
                <p:cNvCxnSpPr>
                  <a:endCxn id="161" idx="2"/>
                </p:cNvCxnSpPr>
                <p:nvPr/>
              </p:nvCxnSpPr>
              <p:spPr>
                <a:xfrm flipV="1">
                  <a:off x="793262" y="4795604"/>
                  <a:ext cx="485602" cy="42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prstDash val="solid"/>
                  <a:tailEnd type="arrow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8" name="Gerader Verbinder 137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Gerade Verbindung mit Pfeil 138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>
                  <a:headEnd type="triangle" w="lg" len="med"/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Gerade Verbindung mit Pfeil 139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>
                  <a:headEnd type="triangle" w="lg" len="med"/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Rechteck 140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hteck 141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hteck 142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hteck 143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hteck 144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hteck 145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hteck 146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hteck 147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hteck 148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hteck 149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hteck 150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hteck 151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hteck 152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hteck 153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hteck 154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hteck 155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hteck 156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hteck 157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Mond 158"/>
                <p:cNvSpPr/>
                <p:nvPr/>
              </p:nvSpPr>
              <p:spPr bwMode="auto">
                <a:xfrm rot="10800000">
                  <a:off x="1446018" y="3055124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0" name="Gerader Verbinder 159"/>
                <p:cNvCxnSpPr>
                  <a:stCxn id="159" idx="1"/>
                </p:cNvCxnSpPr>
                <p:nvPr/>
              </p:nvCxnSpPr>
              <p:spPr>
                <a:xfrm>
                  <a:off x="1532282" y="3162128"/>
                  <a:ext cx="81600" cy="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61" name="Ellipse 160"/>
                <p:cNvSpPr/>
                <p:nvPr/>
              </p:nvSpPr>
              <p:spPr bwMode="auto">
                <a:xfrm>
                  <a:off x="1278864" y="4690461"/>
                  <a:ext cx="210286" cy="210286"/>
                </a:xfrm>
                <a:prstGeom prst="ellipse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Gerader Verbinder 161"/>
                <p:cNvCxnSpPr>
                  <a:stCxn id="161" idx="6"/>
                </p:cNvCxnSpPr>
                <p:nvPr/>
              </p:nvCxnSpPr>
              <p:spPr>
                <a:xfrm>
                  <a:off x="1489150" y="4795604"/>
                  <a:ext cx="124732" cy="851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63" name="Mond 162"/>
                <p:cNvSpPr/>
                <p:nvPr/>
              </p:nvSpPr>
              <p:spPr bwMode="auto">
                <a:xfrm rot="10800000">
                  <a:off x="634420" y="3055123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Ellipse 163"/>
                <p:cNvSpPr/>
                <p:nvPr/>
              </p:nvSpPr>
              <p:spPr bwMode="auto">
                <a:xfrm>
                  <a:off x="460163" y="4690461"/>
                  <a:ext cx="210286" cy="210286"/>
                </a:xfrm>
                <a:prstGeom prst="ellipse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5" name="Gerader Verbinder 164"/>
                <p:cNvCxnSpPr>
                  <a:stCxn id="164" idx="6"/>
                </p:cNvCxnSpPr>
                <p:nvPr/>
              </p:nvCxnSpPr>
              <p:spPr>
                <a:xfrm>
                  <a:off x="670449" y="4795604"/>
                  <a:ext cx="124732" cy="85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66" name="Mond 165"/>
                <p:cNvSpPr/>
                <p:nvPr/>
              </p:nvSpPr>
              <p:spPr bwMode="auto">
                <a:xfrm rot="10800000">
                  <a:off x="5954080" y="3018861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Gerader Verbinder 166"/>
                <p:cNvCxnSpPr>
                  <a:stCxn id="166" idx="1"/>
                </p:cNvCxnSpPr>
                <p:nvPr/>
              </p:nvCxnSpPr>
              <p:spPr>
                <a:xfrm flipV="1">
                  <a:off x="6040344" y="3123077"/>
                  <a:ext cx="168656" cy="2788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68" name="Ellipse 167"/>
                <p:cNvSpPr/>
                <p:nvPr/>
              </p:nvSpPr>
              <p:spPr bwMode="auto">
                <a:xfrm>
                  <a:off x="5868144" y="2543978"/>
                  <a:ext cx="210286" cy="210286"/>
                </a:xfrm>
                <a:prstGeom prst="ellipse">
                  <a:avLst/>
                </a:prstGeom>
                <a:ln>
                  <a:solidFill>
                    <a:srgbClr val="00B05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Gerader Verbinder 168"/>
                <p:cNvCxnSpPr>
                  <a:stCxn id="168" idx="6"/>
                </p:cNvCxnSpPr>
                <p:nvPr/>
              </p:nvCxnSpPr>
              <p:spPr>
                <a:xfrm>
                  <a:off x="6078430" y="2649121"/>
                  <a:ext cx="124732" cy="851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70" name="Ellipse 169"/>
                <p:cNvSpPr/>
                <p:nvPr/>
              </p:nvSpPr>
              <p:spPr bwMode="auto">
                <a:xfrm>
                  <a:off x="5868144" y="4723575"/>
                  <a:ext cx="210286" cy="210286"/>
                </a:xfrm>
                <a:prstGeom prst="ellipse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1" name="Gerader Verbinder 170"/>
                <p:cNvCxnSpPr>
                  <a:stCxn id="170" idx="6"/>
                </p:cNvCxnSpPr>
                <p:nvPr/>
              </p:nvCxnSpPr>
              <p:spPr>
                <a:xfrm>
                  <a:off x="6078430" y="4828718"/>
                  <a:ext cx="124732" cy="851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94" name="Gerader Verbinder 93"/>
              <p:cNvCxnSpPr>
                <a:stCxn id="163" idx="1"/>
              </p:cNvCxnSpPr>
              <p:nvPr/>
            </p:nvCxnSpPr>
            <p:spPr>
              <a:xfrm>
                <a:off x="720684" y="3162127"/>
                <a:ext cx="81600" cy="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89" name="Textfeld 88"/>
            <p:cNvSpPr txBox="1"/>
            <p:nvPr/>
          </p:nvSpPr>
          <p:spPr>
            <a:xfrm>
              <a:off x="3756410" y="2946430"/>
              <a:ext cx="1967718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&lt;&lt;</a:t>
              </a:r>
              <a:r>
                <a:rPr lang="de-DE" sz="1600" dirty="0" err="1" smtClean="0"/>
                <a:t>Correspondence</a:t>
              </a:r>
              <a:r>
                <a:rPr lang="de-DE" sz="1600" dirty="0" smtClean="0"/>
                <a:t>&gt;&gt;</a:t>
              </a:r>
              <a:endParaRPr lang="en-US" sz="1600" dirty="0" smtClean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3760846" y="4400465"/>
              <a:ext cx="1967718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&lt;&lt;</a:t>
              </a:r>
              <a:r>
                <a:rPr lang="de-DE" sz="1600" dirty="0" err="1" smtClean="0"/>
                <a:t>Correspondence</a:t>
              </a:r>
              <a:r>
                <a:rPr lang="de-DE" sz="1600" dirty="0" smtClean="0"/>
                <a:t>&gt;&gt;</a:t>
              </a:r>
              <a:endParaRPr lang="en-US" sz="1600" dirty="0" smtClean="0"/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15</a:t>
            </a:fld>
            <a:endParaRPr lang="sl-SI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3567080" y="687151"/>
            <a:ext cx="4752528" cy="792088"/>
            <a:chOff x="2051720" y="692696"/>
            <a:chExt cx="4752528" cy="792088"/>
          </a:xfrm>
        </p:grpSpPr>
        <p:sp>
          <p:nvSpPr>
            <p:cNvPr id="32" name="Rechteck 31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solidFill>
                <a:srgbClr val="92D050"/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DiffViewerFeatureProvider</a:t>
              </a:r>
              <a:endParaRPr lang="en-US" b="1" dirty="0"/>
            </a:p>
          </p:txBody>
        </p:sp>
        <p:cxnSp>
          <p:nvCxnSpPr>
            <p:cNvPr id="33" name="Gerader Verbinder 32"/>
            <p:cNvCxnSpPr>
              <a:stCxn id="32" idx="1"/>
              <a:endCxn id="32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47" name="Gerader Verbinder 46"/>
          <p:cNvCxnSpPr/>
          <p:nvPr/>
        </p:nvCxnSpPr>
        <p:spPr>
          <a:xfrm flipV="1">
            <a:off x="3770298" y="1542576"/>
            <a:ext cx="12807" cy="2786523"/>
          </a:xfrm>
          <a:prstGeom prst="line">
            <a:avLst/>
          </a:prstGeom>
          <a:ln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aute 54"/>
          <p:cNvSpPr/>
          <p:nvPr/>
        </p:nvSpPr>
        <p:spPr bwMode="auto">
          <a:xfrm>
            <a:off x="3693095" y="1480185"/>
            <a:ext cx="180020" cy="216024"/>
          </a:xfrm>
          <a:prstGeom prst="diamond">
            <a:avLst/>
          </a:prstGeom>
          <a:solidFill>
            <a:schemeClr val="tx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63" name="Gruppieren 62"/>
          <p:cNvGrpSpPr/>
          <p:nvPr/>
        </p:nvGrpSpPr>
        <p:grpSpPr>
          <a:xfrm>
            <a:off x="3563888" y="4288167"/>
            <a:ext cx="2664296" cy="792088"/>
            <a:chOff x="2051720" y="692696"/>
            <a:chExt cx="4752528" cy="792088"/>
          </a:xfrm>
        </p:grpSpPr>
        <p:sp>
          <p:nvSpPr>
            <p:cNvPr id="64" name="Rechteck 63"/>
            <p:cNvSpPr/>
            <p:nvPr/>
          </p:nvSpPr>
          <p:spPr bwMode="auto">
            <a:xfrm>
              <a:off x="2051720" y="692696"/>
              <a:ext cx="4752528" cy="79208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AssemblyContextPattern</a:t>
              </a:r>
              <a:endParaRPr lang="en-US" b="1" dirty="0"/>
            </a:p>
          </p:txBody>
        </p:sp>
        <p:cxnSp>
          <p:nvCxnSpPr>
            <p:cNvPr id="65" name="Gerader Verbinder 64"/>
            <p:cNvCxnSpPr>
              <a:stCxn id="64" idx="1"/>
              <a:endCxn id="64" idx="3"/>
            </p:cNvCxnSpPr>
            <p:nvPr/>
          </p:nvCxnSpPr>
          <p:spPr>
            <a:xfrm>
              <a:off x="2051720" y="1088740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>
              <a:off x="2051720" y="1340768"/>
              <a:ext cx="475252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67" name="Gerader Verbinder 66"/>
          <p:cNvCxnSpPr>
            <a:endCxn id="68" idx="2"/>
          </p:cNvCxnSpPr>
          <p:nvPr/>
        </p:nvCxnSpPr>
        <p:spPr>
          <a:xfrm flipH="1" flipV="1">
            <a:off x="7852981" y="1698142"/>
            <a:ext cx="26945" cy="2605696"/>
          </a:xfrm>
          <a:prstGeom prst="line">
            <a:avLst/>
          </a:prstGeom>
          <a:ln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aute 67"/>
          <p:cNvSpPr/>
          <p:nvPr/>
        </p:nvSpPr>
        <p:spPr bwMode="auto">
          <a:xfrm>
            <a:off x="7762971" y="1482118"/>
            <a:ext cx="180020" cy="216024"/>
          </a:xfrm>
          <a:prstGeom prst="diamond">
            <a:avLst/>
          </a:prstGeom>
          <a:solidFill>
            <a:schemeClr val="tx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88" name="Gruppieren 87"/>
          <p:cNvGrpSpPr/>
          <p:nvPr/>
        </p:nvGrpSpPr>
        <p:grpSpPr>
          <a:xfrm>
            <a:off x="3059832" y="1587251"/>
            <a:ext cx="2327622" cy="4506398"/>
            <a:chOff x="3402264" y="1664803"/>
            <a:chExt cx="2327622" cy="4506398"/>
          </a:xfrm>
        </p:grpSpPr>
        <p:grpSp>
          <p:nvGrpSpPr>
            <p:cNvPr id="77" name="Gruppieren 76"/>
            <p:cNvGrpSpPr/>
            <p:nvPr/>
          </p:nvGrpSpPr>
          <p:grpSpPr>
            <a:xfrm>
              <a:off x="3402264" y="1664803"/>
              <a:ext cx="2327622" cy="3456384"/>
              <a:chOff x="3563888" y="1628800"/>
              <a:chExt cx="2327622" cy="3456384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3563888" y="1628800"/>
                <a:ext cx="2327622" cy="792088"/>
                <a:chOff x="615269" y="802571"/>
                <a:chExt cx="3762099" cy="792088"/>
              </a:xfrm>
            </p:grpSpPr>
            <p:grpSp>
              <p:nvGrpSpPr>
                <p:cNvPr id="5" name="Gruppieren 4"/>
                <p:cNvGrpSpPr/>
                <p:nvPr/>
              </p:nvGrpSpPr>
              <p:grpSpPr>
                <a:xfrm>
                  <a:off x="637077" y="802571"/>
                  <a:ext cx="3740291" cy="792088"/>
                  <a:chOff x="2051720" y="692696"/>
                  <a:chExt cx="4752528" cy="792088"/>
                </a:xfrm>
              </p:grpSpPr>
              <p:sp>
                <p:nvSpPr>
                  <p:cNvPr id="7" name="Rechteck 6"/>
                  <p:cNvSpPr/>
                  <p:nvPr/>
                </p:nvSpPr>
                <p:spPr bwMode="auto">
                  <a:xfrm>
                    <a:off x="2051720" y="692696"/>
                    <a:ext cx="4752528" cy="792088"/>
                  </a:xfrm>
                  <a:prstGeom prst="rect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de-DE" b="1" dirty="0" err="1" smtClean="0"/>
                      <a:t>Correspondence</a:t>
                    </a:r>
                    <a:endParaRPr lang="en-US" b="1" dirty="0"/>
                  </a:p>
                </p:txBody>
              </p:sp>
              <p:cxnSp>
                <p:nvCxnSpPr>
                  <p:cNvPr id="8" name="Gerader Verbinder 7"/>
                  <p:cNvCxnSpPr>
                    <a:stCxn id="7" idx="1"/>
                    <a:endCxn id="7" idx="3"/>
                  </p:cNvCxnSpPr>
                  <p:nvPr/>
                </p:nvCxnSpPr>
                <p:spPr>
                  <a:xfrm>
                    <a:off x="2051720" y="1088740"/>
                    <a:ext cx="4752528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9" name="Gerader Verbinder 8"/>
                  <p:cNvCxnSpPr/>
                  <p:nvPr/>
                </p:nvCxnSpPr>
                <p:spPr>
                  <a:xfrm>
                    <a:off x="2051720" y="1340768"/>
                    <a:ext cx="4752528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sp>
              <p:nvSpPr>
                <p:cNvPr id="6" name="Textfeld 5"/>
                <p:cNvSpPr txBox="1"/>
                <p:nvPr/>
              </p:nvSpPr>
              <p:spPr>
                <a:xfrm>
                  <a:off x="615269" y="1146230"/>
                  <a:ext cx="298578" cy="338554"/>
                </a:xfrm>
                <a:prstGeom prst="rect">
                  <a:avLst/>
                </a:prstGeom>
              </p:spPr>
              <p:txBody>
                <a:bodyPr wrap="none" rtlCol="0">
                  <a:spAutoFit/>
                </a:bodyPr>
                <a:lstStyle/>
                <a:p>
                  <a:endParaRPr lang="en-US" sz="1600" dirty="0" smtClean="0"/>
                </a:p>
              </p:txBody>
            </p:sp>
          </p:grpSp>
          <p:grpSp>
            <p:nvGrpSpPr>
              <p:cNvPr id="10" name="Gruppieren 9"/>
              <p:cNvGrpSpPr/>
              <p:nvPr/>
            </p:nvGrpSpPr>
            <p:grpSpPr>
              <a:xfrm>
                <a:off x="3563888" y="4293096"/>
                <a:ext cx="2327622" cy="792088"/>
                <a:chOff x="615269" y="802571"/>
                <a:chExt cx="3762099" cy="792088"/>
              </a:xfrm>
            </p:grpSpPr>
            <p:grpSp>
              <p:nvGrpSpPr>
                <p:cNvPr id="11" name="Gruppieren 10"/>
                <p:cNvGrpSpPr/>
                <p:nvPr/>
              </p:nvGrpSpPr>
              <p:grpSpPr>
                <a:xfrm>
                  <a:off x="637077" y="802571"/>
                  <a:ext cx="3740291" cy="792088"/>
                  <a:chOff x="2051720" y="692696"/>
                  <a:chExt cx="4752528" cy="792088"/>
                </a:xfrm>
              </p:grpSpPr>
              <p:sp>
                <p:nvSpPr>
                  <p:cNvPr id="13" name="Rechteck 12"/>
                  <p:cNvSpPr/>
                  <p:nvPr/>
                </p:nvSpPr>
                <p:spPr bwMode="auto">
                  <a:xfrm>
                    <a:off x="2051720" y="692696"/>
                    <a:ext cx="4752528" cy="792088"/>
                  </a:xfrm>
                  <a:prstGeom prst="rect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de-DE" b="1" dirty="0" err="1" smtClean="0"/>
                      <a:t>AssemblyContext</a:t>
                    </a:r>
                    <a:endParaRPr lang="en-US" b="1" dirty="0"/>
                  </a:p>
                </p:txBody>
              </p:sp>
              <p:cxnSp>
                <p:nvCxnSpPr>
                  <p:cNvPr id="14" name="Gerader Verbinder 13"/>
                  <p:cNvCxnSpPr>
                    <a:stCxn id="13" idx="1"/>
                    <a:endCxn id="13" idx="3"/>
                  </p:cNvCxnSpPr>
                  <p:nvPr/>
                </p:nvCxnSpPr>
                <p:spPr>
                  <a:xfrm>
                    <a:off x="2051720" y="1088740"/>
                    <a:ext cx="4752528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15" name="Gerader Verbinder 14"/>
                  <p:cNvCxnSpPr/>
                  <p:nvPr/>
                </p:nvCxnSpPr>
                <p:spPr>
                  <a:xfrm>
                    <a:off x="2051720" y="1340768"/>
                    <a:ext cx="4752528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sp>
              <p:nvSpPr>
                <p:cNvPr id="12" name="Textfeld 11"/>
                <p:cNvSpPr txBox="1"/>
                <p:nvPr/>
              </p:nvSpPr>
              <p:spPr>
                <a:xfrm>
                  <a:off x="615269" y="1146230"/>
                  <a:ext cx="298578" cy="338554"/>
                </a:xfrm>
                <a:prstGeom prst="rect">
                  <a:avLst/>
                </a:prstGeom>
              </p:spPr>
              <p:txBody>
                <a:bodyPr wrap="none" rtlCol="0">
                  <a:spAutoFit/>
                </a:bodyPr>
                <a:lstStyle/>
                <a:p>
                  <a:endParaRPr lang="en-US" sz="1600" dirty="0" smtClean="0"/>
                </a:p>
              </p:txBody>
            </p:sp>
          </p:grpSp>
          <p:cxnSp>
            <p:nvCxnSpPr>
              <p:cNvPr id="23" name="Gerade Verbindung mit Pfeil 22"/>
              <p:cNvCxnSpPr/>
              <p:nvPr/>
            </p:nvCxnSpPr>
            <p:spPr>
              <a:xfrm>
                <a:off x="4067944" y="2420888"/>
                <a:ext cx="0" cy="1872208"/>
              </a:xfrm>
              <a:prstGeom prst="straightConnector1">
                <a:avLst/>
              </a:prstGeom>
              <a:ln>
                <a:tailEnd type="arrow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/>
              <p:cNvCxnSpPr/>
              <p:nvPr/>
            </p:nvCxnSpPr>
            <p:spPr>
              <a:xfrm>
                <a:off x="5436096" y="2420888"/>
                <a:ext cx="0" cy="1872208"/>
              </a:xfrm>
              <a:prstGeom prst="straightConnector1">
                <a:avLst/>
              </a:prstGeom>
              <a:ln>
                <a:tailEnd type="arrow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feld 25"/>
              <p:cNvSpPr txBox="1"/>
              <p:nvPr/>
            </p:nvSpPr>
            <p:spPr>
              <a:xfrm>
                <a:off x="5126101" y="3946748"/>
                <a:ext cx="287258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dirty="0"/>
                  <a:t>*</a:t>
                </a:r>
                <a:endParaRPr lang="en-US" sz="1600" dirty="0" smtClean="0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4080138" y="3946748"/>
                <a:ext cx="588494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err="1" smtClean="0"/>
                  <a:t>from</a:t>
                </a:r>
                <a:endParaRPr lang="en-US" sz="1600" dirty="0" smtClean="0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5483497" y="3946748"/>
                <a:ext cx="360612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err="1" smtClean="0"/>
                  <a:t>to</a:t>
                </a:r>
                <a:endParaRPr lang="en-US" sz="1600" dirty="0" smtClean="0"/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3718313" y="3946673"/>
                <a:ext cx="288862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1</a:t>
                </a:r>
                <a:endParaRPr lang="en-US" sz="1600" dirty="0" smtClean="0"/>
              </a:p>
            </p:txBody>
          </p:sp>
        </p:grpSp>
        <p:sp>
          <p:nvSpPr>
            <p:cNvPr id="85" name="Gefaltete Ecke 84"/>
            <p:cNvSpPr/>
            <p:nvPr/>
          </p:nvSpPr>
          <p:spPr bwMode="auto">
            <a:xfrm>
              <a:off x="4074960" y="5523129"/>
              <a:ext cx="864096" cy="648072"/>
            </a:xfrm>
            <a:prstGeom prst="foldedCorner">
              <a:avLst>
                <a:gd name="adj" fmla="val 33937"/>
              </a:avLst>
            </a:prstGeom>
            <a:solidFill>
              <a:schemeClr val="bg1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err="1" smtClean="0"/>
                <a:t>From</a:t>
              </a:r>
              <a:r>
                <a:rPr lang="de-DE" dirty="0" smtClean="0"/>
                <a:t> PCM</a:t>
              </a:r>
              <a:endParaRPr lang="en-US" dirty="0"/>
            </a:p>
          </p:txBody>
        </p:sp>
        <p:cxnSp>
          <p:nvCxnSpPr>
            <p:cNvPr id="87" name="Gerader Verbinder 86"/>
            <p:cNvCxnSpPr>
              <a:stCxn id="85" idx="0"/>
              <a:endCxn id="13" idx="2"/>
            </p:cNvCxnSpPr>
            <p:nvPr/>
          </p:nvCxnSpPr>
          <p:spPr>
            <a:xfrm flipV="1">
              <a:off x="4507008" y="5121187"/>
              <a:ext cx="65814" cy="40194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Gefaltete Ecke 90"/>
          <p:cNvSpPr/>
          <p:nvPr/>
        </p:nvSpPr>
        <p:spPr bwMode="auto">
          <a:xfrm>
            <a:off x="3924328" y="5318559"/>
            <a:ext cx="1943415" cy="648072"/>
          </a:xfrm>
          <a:prstGeom prst="foldedCorner">
            <a:avLst>
              <a:gd name="adj" fmla="val 33937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err="1" smtClean="0"/>
              <a:t>From</a:t>
            </a:r>
            <a:r>
              <a:rPr lang="de-DE" dirty="0" smtClean="0"/>
              <a:t> Composite </a:t>
            </a:r>
            <a:r>
              <a:rPr lang="de-DE" dirty="0" err="1" smtClean="0"/>
              <a:t>Structure</a:t>
            </a:r>
            <a:r>
              <a:rPr lang="de-DE" dirty="0" smtClean="0"/>
              <a:t> Editor</a:t>
            </a:r>
            <a:endParaRPr lang="en-US" dirty="0"/>
          </a:p>
        </p:txBody>
      </p:sp>
      <p:cxnSp>
        <p:nvCxnSpPr>
          <p:cNvPr id="92" name="Gerader Verbinder 91"/>
          <p:cNvCxnSpPr>
            <a:stCxn id="91" idx="0"/>
            <a:endCxn id="64" idx="2"/>
          </p:cNvCxnSpPr>
          <p:nvPr/>
        </p:nvCxnSpPr>
        <p:spPr>
          <a:xfrm flipV="1">
            <a:off x="4896036" y="5080255"/>
            <a:ext cx="0" cy="238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2A6-5D51-4CA1-AFDE-B23576691CC4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225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23000" y="23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35469 -0.332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26737 0.000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68" y="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8" grpId="0" animBg="1"/>
      <p:bldP spid="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16</a:t>
            </a:fld>
            <a:endParaRPr lang="sl-SI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15546"/>
              </p:ext>
            </p:extLst>
          </p:nvPr>
        </p:nvGraphicFramePr>
        <p:xfrm>
          <a:off x="457200" y="1397000"/>
          <a:ext cx="81472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425"/>
                <a:gridCol w="1130679"/>
                <a:gridCol w="1296145"/>
              </a:tblGrid>
              <a:tr h="60492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Fulfilled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by</a:t>
                      </a:r>
                      <a:r>
                        <a:rPr lang="de-DE" dirty="0" smtClean="0"/>
                        <a:t> GMF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Fulfilled by </a:t>
                      </a:r>
                      <a:r>
                        <a:rPr lang="en-US" dirty="0" err="1" smtClean="0"/>
                        <a:t>Graphiti</a:t>
                      </a:r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Reusability </a:t>
                      </a:r>
                    </a:p>
                    <a:p>
                      <a:r>
                        <a:rPr lang="en-US" dirty="0" smtClean="0"/>
                        <a:t>(Shapes, behavior, 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Easy-to-learn</a:t>
                      </a:r>
                    </a:p>
                    <a:p>
                      <a:r>
                        <a:rPr lang="en-US" dirty="0" smtClean="0"/>
                        <a:t>(Documentation, tutorials,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functions</a:t>
                      </a:r>
                    </a:p>
                    <a:p>
                      <a:r>
                        <a:rPr lang="en-US" dirty="0" smtClean="0"/>
                        <a:t>(Auto-layout, initialization,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3972110" y="4048637"/>
            <a:ext cx="1751498" cy="1975606"/>
            <a:chOff x="3972110" y="4048637"/>
            <a:chExt cx="1751498" cy="1975606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110" y="4048637"/>
              <a:ext cx="1714500" cy="17145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4057767" y="5654911"/>
              <a:ext cx="166584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Student Worker</a:t>
              </a: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7602" y="2132856"/>
            <a:ext cx="473215" cy="47321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7601" y="2807260"/>
            <a:ext cx="473215" cy="47321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586" y="3368402"/>
            <a:ext cx="748694" cy="51402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092042"/>
            <a:ext cx="748694" cy="51402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737739"/>
            <a:ext cx="748694" cy="514029"/>
          </a:xfrm>
          <a:prstGeom prst="rect">
            <a:avLst/>
          </a:prstGeom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F09-7D5C-415A-9E05-958E4B25C8EA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15" name="Textfeld 14"/>
          <p:cNvSpPr txBox="1"/>
          <p:nvPr/>
        </p:nvSpPr>
        <p:spPr>
          <a:xfrm>
            <a:off x="7727800" y="3142698"/>
            <a:ext cx="372592" cy="1015663"/>
          </a:xfrm>
          <a:prstGeom prst="rect">
            <a:avLst/>
          </a:prstGeom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!</a:t>
            </a:r>
            <a:endParaRPr lang="en-US" sz="6000" b="1" dirty="0" smtClean="0">
              <a:ln>
                <a:solidFill>
                  <a:schemeClr val="tx2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17</a:t>
            </a:fld>
            <a:endParaRPr lang="sl-SI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197500" y="202200"/>
            <a:ext cx="4635269" cy="1110980"/>
            <a:chOff x="197500" y="202200"/>
            <a:chExt cx="4635269" cy="1110980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197500" y="223081"/>
              <a:ext cx="4635269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 smtClean="0"/>
                <a:t>What‘s your beef</a:t>
              </a:r>
            </a:p>
            <a:p>
              <a:r>
                <a:rPr lang="en-US" sz="2000" dirty="0" smtClean="0"/>
                <a:t>with GMF?</a:t>
              </a:r>
              <a:endParaRPr lang="en-US" sz="2000" dirty="0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789" y="202200"/>
              <a:ext cx="1110980" cy="1110980"/>
            </a:xfrm>
            <a:prstGeom prst="rect">
              <a:avLst/>
            </a:prstGeom>
          </p:spPr>
        </p:pic>
        <p:grpSp>
          <p:nvGrpSpPr>
            <p:cNvPr id="15" name="Gruppieren 14"/>
            <p:cNvGrpSpPr/>
            <p:nvPr/>
          </p:nvGrpSpPr>
          <p:grpSpPr>
            <a:xfrm>
              <a:off x="2318661" y="296111"/>
              <a:ext cx="1318775" cy="920882"/>
              <a:chOff x="196784" y="222346"/>
              <a:chExt cx="8407664" cy="5870950"/>
            </a:xfrm>
          </p:grpSpPr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84" y="222346"/>
                <a:ext cx="8407664" cy="5870950"/>
              </a:xfrm>
              <a:prstGeom prst="rect">
                <a:avLst/>
              </a:prstGeom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532281" y="836712"/>
                <a:ext cx="7474250" cy="4968552"/>
                <a:chOff x="532281" y="836712"/>
                <a:chExt cx="7474250" cy="4968552"/>
              </a:xfrm>
            </p:grpSpPr>
            <p:sp>
              <p:nvSpPr>
                <p:cNvPr id="18" name="Rechteck 17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hteck 18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Grafik 1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1369606" y="3041289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88296" y="4720135"/>
                  <a:ext cx="241110" cy="152640"/>
                </a:xfrm>
                <a:prstGeom prst="rect">
                  <a:avLst/>
                </a:prstGeom>
              </p:spPr>
            </p:pic>
            <p:pic>
              <p:nvPicPr>
                <p:cNvPr id="22" name="Grafik 2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32281" y="3043304"/>
                  <a:ext cx="253800" cy="241680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562867" y="2542490"/>
                  <a:ext cx="12700" cy="787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66"/>
                <p:cNvSpPr>
                  <a:spLocks noEditPoints="1"/>
                </p:cNvSpPr>
                <p:nvPr/>
              </p:nvSpPr>
              <p:spPr bwMode="auto">
                <a:xfrm>
                  <a:off x="4930374" y="2706746"/>
                  <a:ext cx="184150" cy="153988"/>
                </a:xfrm>
                <a:custGeom>
                  <a:avLst/>
                  <a:gdLst>
                    <a:gd name="T0" fmla="*/ 19 w 116"/>
                    <a:gd name="T1" fmla="*/ 97 h 97"/>
                    <a:gd name="T2" fmla="*/ 116 w 116"/>
                    <a:gd name="T3" fmla="*/ 97 h 97"/>
                    <a:gd name="T4" fmla="*/ 116 w 116"/>
                    <a:gd name="T5" fmla="*/ 0 h 97"/>
                    <a:gd name="T6" fmla="*/ 19 w 116"/>
                    <a:gd name="T7" fmla="*/ 0 h 97"/>
                    <a:gd name="T8" fmla="*/ 19 w 116"/>
                    <a:gd name="T9" fmla="*/ 20 h 97"/>
                    <a:gd name="T10" fmla="*/ 39 w 116"/>
                    <a:gd name="T11" fmla="*/ 20 h 97"/>
                    <a:gd name="T12" fmla="*/ 39 w 116"/>
                    <a:gd name="T13" fmla="*/ 39 h 97"/>
                    <a:gd name="T14" fmla="*/ 19 w 116"/>
                    <a:gd name="T15" fmla="*/ 39 h 97"/>
                    <a:gd name="T16" fmla="*/ 19 w 116"/>
                    <a:gd name="T17" fmla="*/ 59 h 97"/>
                    <a:gd name="T18" fmla="*/ 39 w 116"/>
                    <a:gd name="T19" fmla="*/ 59 h 97"/>
                    <a:gd name="T20" fmla="*/ 39 w 116"/>
                    <a:gd name="T21" fmla="*/ 78 h 97"/>
                    <a:gd name="T22" fmla="*/ 19 w 116"/>
                    <a:gd name="T23" fmla="*/ 78 h 97"/>
                    <a:gd name="T24" fmla="*/ 19 w 116"/>
                    <a:gd name="T25" fmla="*/ 97 h 97"/>
                    <a:gd name="T26" fmla="*/ 0 w 116"/>
                    <a:gd name="T27" fmla="*/ 78 h 97"/>
                    <a:gd name="T28" fmla="*/ 39 w 116"/>
                    <a:gd name="T29" fmla="*/ 78 h 97"/>
                    <a:gd name="T30" fmla="*/ 39 w 116"/>
                    <a:gd name="T31" fmla="*/ 59 h 97"/>
                    <a:gd name="T32" fmla="*/ 0 w 116"/>
                    <a:gd name="T33" fmla="*/ 59 h 97"/>
                    <a:gd name="T34" fmla="*/ 0 w 116"/>
                    <a:gd name="T35" fmla="*/ 78 h 97"/>
                    <a:gd name="T36" fmla="*/ 0 w 116"/>
                    <a:gd name="T37" fmla="*/ 39 h 97"/>
                    <a:gd name="T38" fmla="*/ 39 w 116"/>
                    <a:gd name="T39" fmla="*/ 39 h 97"/>
                    <a:gd name="T40" fmla="*/ 39 w 116"/>
                    <a:gd name="T41" fmla="*/ 20 h 97"/>
                    <a:gd name="T42" fmla="*/ 0 w 116"/>
                    <a:gd name="T43" fmla="*/ 20 h 97"/>
                    <a:gd name="T44" fmla="*/ 0 w 116"/>
                    <a:gd name="T45" fmla="*/ 3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5" name="Grafik 2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2454" y="4720135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26" name="Gerade Verbindung mit Pfeil 25"/>
                <p:cNvCxnSpPr>
                  <a:stCxn id="20" idx="3"/>
                  <a:endCxn id="22" idx="1"/>
                </p:cNvCxnSpPr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/>
                <p:cNvCxnSpPr>
                  <a:stCxn id="21" idx="1"/>
                  <a:endCxn id="25" idx="3"/>
                </p:cNvCxnSpPr>
                <p:nvPr/>
              </p:nvCxnSpPr>
              <p:spPr>
                <a:xfrm flipH="1">
                  <a:off x="793564" y="4796455"/>
                  <a:ext cx="59473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8" name="Grafik 2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960171" y="2964791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4259450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30" name="Gerader Verbinder 2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" name="Grafik 3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  <p:sp>
              <p:nvSpPr>
                <p:cNvPr id="34" name="Rechteck 33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hteck 34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hteck 35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hteck 36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hteck 37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hteck 38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hteck 39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hteck 40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hteck 41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hteck 42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hteck 43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hteck 45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hteck 46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hteck 47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hteck 48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hteck 49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hteck 50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fik 51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lum bright="18000" contrast="44000"/>
                </a:blip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Gruppieren 52"/>
          <p:cNvGrpSpPr/>
          <p:nvPr/>
        </p:nvGrpSpPr>
        <p:grpSpPr>
          <a:xfrm>
            <a:off x="1952511" y="1681588"/>
            <a:ext cx="4649535" cy="1080863"/>
            <a:chOff x="611559" y="1764262"/>
            <a:chExt cx="6848223" cy="1591986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11559" y="1764262"/>
              <a:ext cx="6848223" cy="1591986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How about an alternative?</a:t>
              </a:r>
              <a:endParaRPr lang="en-US" sz="2000" dirty="0"/>
            </a:p>
          </p:txBody>
        </p:sp>
        <p:pic>
          <p:nvPicPr>
            <p:cNvPr id="55" name="Grafik 5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" r="51686"/>
            <a:stretch/>
          </p:blipFill>
          <p:spPr>
            <a:xfrm>
              <a:off x="5138133" y="2110154"/>
              <a:ext cx="2183111" cy="909871"/>
            </a:xfrm>
            <a:prstGeom prst="rect">
              <a:avLst/>
            </a:prstGeom>
          </p:spPr>
        </p:pic>
      </p:grpSp>
      <p:grpSp>
        <p:nvGrpSpPr>
          <p:cNvPr id="64" name="Gruppieren 63"/>
          <p:cNvGrpSpPr/>
          <p:nvPr/>
        </p:nvGrpSpPr>
        <p:grpSpPr>
          <a:xfrm>
            <a:off x="3086689" y="3221901"/>
            <a:ext cx="4635268" cy="1080863"/>
            <a:chOff x="1967406" y="4164613"/>
            <a:chExt cx="4635268" cy="1080863"/>
          </a:xfrm>
        </p:grpSpPr>
        <p:sp>
          <p:nvSpPr>
            <p:cNvPr id="60" name="Abgerundetes Rechteck 59"/>
            <p:cNvSpPr/>
            <p:nvPr/>
          </p:nvSpPr>
          <p:spPr bwMode="auto">
            <a:xfrm>
              <a:off x="1967406" y="4164613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2000" dirty="0" err="1"/>
                <a:t>What</a:t>
              </a:r>
              <a:r>
                <a:rPr lang="de-DE" sz="2000" dirty="0"/>
                <a:t> </a:t>
              </a:r>
              <a:r>
                <a:rPr lang="de-DE" sz="2000" dirty="0" err="1"/>
                <a:t>about</a:t>
              </a:r>
              <a:r>
                <a:rPr lang="de-DE" sz="2000" dirty="0"/>
                <a:t> </a:t>
              </a:r>
              <a:r>
                <a:rPr lang="de-DE" sz="2000" dirty="0" err="1" smtClean="0"/>
                <a:t>the</a:t>
              </a:r>
              <a:endParaRPr lang="de-DE" sz="2000" dirty="0"/>
            </a:p>
            <a:p>
              <a:r>
                <a:rPr lang="de-DE" sz="2000" dirty="0" err="1"/>
                <a:t>requirements</a:t>
              </a:r>
              <a:r>
                <a:rPr lang="de-DE" sz="2000" dirty="0"/>
                <a:t>?</a:t>
              </a:r>
              <a:endParaRPr lang="en-US" sz="2000" dirty="0"/>
            </a:p>
          </p:txBody>
        </p:sp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948" y="4235369"/>
              <a:ext cx="1443638" cy="887204"/>
            </a:xfrm>
            <a:prstGeom prst="rect">
              <a:avLst/>
            </a:prstGeom>
          </p:spPr>
        </p:pic>
      </p:grpSp>
      <p:grpSp>
        <p:nvGrpSpPr>
          <p:cNvPr id="71" name="Gruppieren 70"/>
          <p:cNvGrpSpPr/>
          <p:nvPr/>
        </p:nvGrpSpPr>
        <p:grpSpPr>
          <a:xfrm>
            <a:off x="4119518" y="4745913"/>
            <a:ext cx="4635268" cy="1147790"/>
            <a:chOff x="2411095" y="5008757"/>
            <a:chExt cx="4635268" cy="1147790"/>
          </a:xfrm>
        </p:grpSpPr>
        <p:sp>
          <p:nvSpPr>
            <p:cNvPr id="67" name="Abgerundetes Rechteck 66"/>
            <p:cNvSpPr/>
            <p:nvPr/>
          </p:nvSpPr>
          <p:spPr bwMode="auto">
            <a:xfrm>
              <a:off x="2411095" y="5075684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What have we learned?</a:t>
              </a:r>
              <a:endParaRPr lang="en-US" sz="2000" dirty="0"/>
            </a:p>
          </p:txBody>
        </p:sp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643" y="5008757"/>
              <a:ext cx="1108449" cy="1108449"/>
            </a:xfrm>
            <a:prstGeom prst="rect">
              <a:avLst/>
            </a:prstGeom>
          </p:spPr>
        </p:pic>
      </p:grpSp>
      <p:pic>
        <p:nvPicPr>
          <p:cNvPr id="70" name="Grafik 69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42" y="544823"/>
            <a:ext cx="840552" cy="577096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50" y="1972945"/>
            <a:ext cx="840552" cy="577096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20" y="3447711"/>
            <a:ext cx="840552" cy="577096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5165-AE9B-4D07-8176-E61C174B226D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51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18</a:t>
            </a:fld>
            <a:endParaRPr lang="sl-SI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197500" y="202200"/>
            <a:ext cx="4635269" cy="1110980"/>
            <a:chOff x="197500" y="202200"/>
            <a:chExt cx="4635269" cy="1110980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197500" y="223081"/>
              <a:ext cx="4635269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 smtClean="0"/>
                <a:t>What‘s your beef</a:t>
              </a:r>
            </a:p>
            <a:p>
              <a:r>
                <a:rPr lang="en-US" sz="2000" dirty="0" smtClean="0"/>
                <a:t>with GMF?</a:t>
              </a:r>
              <a:endParaRPr lang="en-US" sz="2000" dirty="0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789" y="202200"/>
              <a:ext cx="1110980" cy="1110980"/>
            </a:xfrm>
            <a:prstGeom prst="rect">
              <a:avLst/>
            </a:prstGeom>
          </p:spPr>
        </p:pic>
        <p:grpSp>
          <p:nvGrpSpPr>
            <p:cNvPr id="15" name="Gruppieren 14"/>
            <p:cNvGrpSpPr/>
            <p:nvPr/>
          </p:nvGrpSpPr>
          <p:grpSpPr>
            <a:xfrm>
              <a:off x="2318661" y="296111"/>
              <a:ext cx="1318775" cy="920882"/>
              <a:chOff x="196784" y="222346"/>
              <a:chExt cx="8407664" cy="5870950"/>
            </a:xfrm>
          </p:grpSpPr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84" y="222346"/>
                <a:ext cx="8407664" cy="5870950"/>
              </a:xfrm>
              <a:prstGeom prst="rect">
                <a:avLst/>
              </a:prstGeom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532281" y="836712"/>
                <a:ext cx="7474250" cy="4968552"/>
                <a:chOff x="532281" y="836712"/>
                <a:chExt cx="7474250" cy="4968552"/>
              </a:xfrm>
            </p:grpSpPr>
            <p:sp>
              <p:nvSpPr>
                <p:cNvPr id="18" name="Rechteck 17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hteck 18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Grafik 1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1369606" y="3041289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88296" y="4720135"/>
                  <a:ext cx="241110" cy="152640"/>
                </a:xfrm>
                <a:prstGeom prst="rect">
                  <a:avLst/>
                </a:prstGeom>
              </p:spPr>
            </p:pic>
            <p:pic>
              <p:nvPicPr>
                <p:cNvPr id="22" name="Grafik 2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32281" y="3043304"/>
                  <a:ext cx="253800" cy="241680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562867" y="2542490"/>
                  <a:ext cx="12700" cy="787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66"/>
                <p:cNvSpPr>
                  <a:spLocks noEditPoints="1"/>
                </p:cNvSpPr>
                <p:nvPr/>
              </p:nvSpPr>
              <p:spPr bwMode="auto">
                <a:xfrm>
                  <a:off x="4930374" y="2706746"/>
                  <a:ext cx="184150" cy="153988"/>
                </a:xfrm>
                <a:custGeom>
                  <a:avLst/>
                  <a:gdLst>
                    <a:gd name="T0" fmla="*/ 19 w 116"/>
                    <a:gd name="T1" fmla="*/ 97 h 97"/>
                    <a:gd name="T2" fmla="*/ 116 w 116"/>
                    <a:gd name="T3" fmla="*/ 97 h 97"/>
                    <a:gd name="T4" fmla="*/ 116 w 116"/>
                    <a:gd name="T5" fmla="*/ 0 h 97"/>
                    <a:gd name="T6" fmla="*/ 19 w 116"/>
                    <a:gd name="T7" fmla="*/ 0 h 97"/>
                    <a:gd name="T8" fmla="*/ 19 w 116"/>
                    <a:gd name="T9" fmla="*/ 20 h 97"/>
                    <a:gd name="T10" fmla="*/ 39 w 116"/>
                    <a:gd name="T11" fmla="*/ 20 h 97"/>
                    <a:gd name="T12" fmla="*/ 39 w 116"/>
                    <a:gd name="T13" fmla="*/ 39 h 97"/>
                    <a:gd name="T14" fmla="*/ 19 w 116"/>
                    <a:gd name="T15" fmla="*/ 39 h 97"/>
                    <a:gd name="T16" fmla="*/ 19 w 116"/>
                    <a:gd name="T17" fmla="*/ 59 h 97"/>
                    <a:gd name="T18" fmla="*/ 39 w 116"/>
                    <a:gd name="T19" fmla="*/ 59 h 97"/>
                    <a:gd name="T20" fmla="*/ 39 w 116"/>
                    <a:gd name="T21" fmla="*/ 78 h 97"/>
                    <a:gd name="T22" fmla="*/ 19 w 116"/>
                    <a:gd name="T23" fmla="*/ 78 h 97"/>
                    <a:gd name="T24" fmla="*/ 19 w 116"/>
                    <a:gd name="T25" fmla="*/ 97 h 97"/>
                    <a:gd name="T26" fmla="*/ 0 w 116"/>
                    <a:gd name="T27" fmla="*/ 78 h 97"/>
                    <a:gd name="T28" fmla="*/ 39 w 116"/>
                    <a:gd name="T29" fmla="*/ 78 h 97"/>
                    <a:gd name="T30" fmla="*/ 39 w 116"/>
                    <a:gd name="T31" fmla="*/ 59 h 97"/>
                    <a:gd name="T32" fmla="*/ 0 w 116"/>
                    <a:gd name="T33" fmla="*/ 59 h 97"/>
                    <a:gd name="T34" fmla="*/ 0 w 116"/>
                    <a:gd name="T35" fmla="*/ 78 h 97"/>
                    <a:gd name="T36" fmla="*/ 0 w 116"/>
                    <a:gd name="T37" fmla="*/ 39 h 97"/>
                    <a:gd name="T38" fmla="*/ 39 w 116"/>
                    <a:gd name="T39" fmla="*/ 39 h 97"/>
                    <a:gd name="T40" fmla="*/ 39 w 116"/>
                    <a:gd name="T41" fmla="*/ 20 h 97"/>
                    <a:gd name="T42" fmla="*/ 0 w 116"/>
                    <a:gd name="T43" fmla="*/ 20 h 97"/>
                    <a:gd name="T44" fmla="*/ 0 w 116"/>
                    <a:gd name="T45" fmla="*/ 3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5" name="Grafik 2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2454" y="4720135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26" name="Gerade Verbindung mit Pfeil 25"/>
                <p:cNvCxnSpPr>
                  <a:stCxn id="20" idx="3"/>
                  <a:endCxn id="22" idx="1"/>
                </p:cNvCxnSpPr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/>
                <p:cNvCxnSpPr>
                  <a:stCxn id="21" idx="1"/>
                  <a:endCxn id="25" idx="3"/>
                </p:cNvCxnSpPr>
                <p:nvPr/>
              </p:nvCxnSpPr>
              <p:spPr>
                <a:xfrm flipH="1">
                  <a:off x="793564" y="4796455"/>
                  <a:ext cx="59473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8" name="Grafik 2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960171" y="2964791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4259450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30" name="Gerader Verbinder 2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" name="Grafik 3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  <p:sp>
              <p:nvSpPr>
                <p:cNvPr id="34" name="Rechteck 33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hteck 34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hteck 35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hteck 36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hteck 37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hteck 38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hteck 39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hteck 40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hteck 41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hteck 42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hteck 43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hteck 45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hteck 46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hteck 47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hteck 48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hteck 49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hteck 50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fik 51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lum bright="18000" contrast="44000"/>
                </a:blip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Gruppieren 52"/>
          <p:cNvGrpSpPr/>
          <p:nvPr/>
        </p:nvGrpSpPr>
        <p:grpSpPr>
          <a:xfrm>
            <a:off x="1952511" y="1681588"/>
            <a:ext cx="4649535" cy="1080863"/>
            <a:chOff x="611559" y="1764262"/>
            <a:chExt cx="6848223" cy="1591986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11559" y="1764262"/>
              <a:ext cx="6848223" cy="1591986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How about an </a:t>
              </a:r>
              <a:r>
                <a:rPr lang="en-US" sz="2000" dirty="0" smtClean="0"/>
                <a:t>alternative?</a:t>
              </a:r>
              <a:endParaRPr lang="en-US" sz="2000" dirty="0"/>
            </a:p>
          </p:txBody>
        </p:sp>
        <p:pic>
          <p:nvPicPr>
            <p:cNvPr id="55" name="Grafik 5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" r="51686"/>
            <a:stretch/>
          </p:blipFill>
          <p:spPr>
            <a:xfrm>
              <a:off x="5138133" y="2110154"/>
              <a:ext cx="2183111" cy="909871"/>
            </a:xfrm>
            <a:prstGeom prst="rect">
              <a:avLst/>
            </a:prstGeom>
          </p:spPr>
        </p:pic>
      </p:grpSp>
      <p:grpSp>
        <p:nvGrpSpPr>
          <p:cNvPr id="64" name="Gruppieren 63"/>
          <p:cNvGrpSpPr/>
          <p:nvPr/>
        </p:nvGrpSpPr>
        <p:grpSpPr>
          <a:xfrm>
            <a:off x="3086689" y="3221901"/>
            <a:ext cx="4635268" cy="1080863"/>
            <a:chOff x="1967406" y="4164613"/>
            <a:chExt cx="4635268" cy="1080863"/>
          </a:xfrm>
        </p:grpSpPr>
        <p:sp>
          <p:nvSpPr>
            <p:cNvPr id="60" name="Abgerundetes Rechteck 59"/>
            <p:cNvSpPr/>
            <p:nvPr/>
          </p:nvSpPr>
          <p:spPr bwMode="auto">
            <a:xfrm>
              <a:off x="1967406" y="4164613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2000" dirty="0" err="1"/>
                <a:t>What</a:t>
              </a:r>
              <a:r>
                <a:rPr lang="de-DE" sz="2000" dirty="0"/>
                <a:t> </a:t>
              </a:r>
              <a:r>
                <a:rPr lang="de-DE" sz="2000" dirty="0" err="1"/>
                <a:t>about</a:t>
              </a:r>
              <a:r>
                <a:rPr lang="de-DE" sz="2000" dirty="0"/>
                <a:t> </a:t>
              </a:r>
              <a:r>
                <a:rPr lang="de-DE" sz="2000" dirty="0" err="1" smtClean="0"/>
                <a:t>the</a:t>
              </a:r>
              <a:endParaRPr lang="de-DE" sz="2000" dirty="0"/>
            </a:p>
            <a:p>
              <a:r>
                <a:rPr lang="de-DE" sz="2000" dirty="0" err="1"/>
                <a:t>requirements</a:t>
              </a:r>
              <a:r>
                <a:rPr lang="de-DE" sz="2000" dirty="0"/>
                <a:t>?</a:t>
              </a:r>
              <a:endParaRPr lang="en-US" sz="2000" dirty="0"/>
            </a:p>
          </p:txBody>
        </p:sp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948" y="4235369"/>
              <a:ext cx="1443638" cy="887204"/>
            </a:xfrm>
            <a:prstGeom prst="rect">
              <a:avLst/>
            </a:prstGeom>
          </p:spPr>
        </p:pic>
      </p:grpSp>
      <p:grpSp>
        <p:nvGrpSpPr>
          <p:cNvPr id="71" name="Gruppieren 70"/>
          <p:cNvGrpSpPr/>
          <p:nvPr/>
        </p:nvGrpSpPr>
        <p:grpSpPr>
          <a:xfrm>
            <a:off x="4119518" y="4745913"/>
            <a:ext cx="4635268" cy="1147790"/>
            <a:chOff x="2411095" y="5008757"/>
            <a:chExt cx="4635268" cy="1147790"/>
          </a:xfrm>
        </p:grpSpPr>
        <p:sp>
          <p:nvSpPr>
            <p:cNvPr id="67" name="Abgerundetes Rechteck 66"/>
            <p:cNvSpPr/>
            <p:nvPr/>
          </p:nvSpPr>
          <p:spPr bwMode="auto">
            <a:xfrm>
              <a:off x="2411095" y="5075684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What have we learned?</a:t>
              </a:r>
              <a:endParaRPr lang="en-US" sz="2000" dirty="0"/>
            </a:p>
          </p:txBody>
        </p:sp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643" y="5008757"/>
              <a:ext cx="1108449" cy="1108449"/>
            </a:xfrm>
            <a:prstGeom prst="rect">
              <a:avLst/>
            </a:prstGeom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7B3D-6F4B-486D-8FAC-6B04B50AFE8C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436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19</a:t>
            </a:fld>
            <a:endParaRPr lang="sl-SI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537186" y="5012793"/>
            <a:ext cx="7563206" cy="1224519"/>
            <a:chOff x="537186" y="1268759"/>
            <a:chExt cx="7563206" cy="1224519"/>
          </a:xfrm>
        </p:grpSpPr>
        <p:sp>
          <p:nvSpPr>
            <p:cNvPr id="20" name="Abgerundetes Rechteck 19"/>
            <p:cNvSpPr/>
            <p:nvPr/>
          </p:nvSpPr>
          <p:spPr bwMode="auto">
            <a:xfrm>
              <a:off x="537186" y="1268759"/>
              <a:ext cx="7563206" cy="1224519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dirty="0" smtClean="0"/>
            </a:p>
            <a:p>
              <a:r>
                <a:rPr lang="de-DE" dirty="0" err="1" smtClean="0"/>
                <a:t>If</a:t>
              </a:r>
              <a:r>
                <a:rPr lang="de-DE" dirty="0" smtClean="0"/>
                <a:t> </a:t>
              </a:r>
              <a:r>
                <a:rPr lang="de-DE" dirty="0" err="1" smtClean="0"/>
                <a:t>things</a:t>
              </a:r>
              <a:r>
                <a:rPr lang="de-DE" dirty="0" smtClean="0"/>
                <a:t> </a:t>
              </a:r>
              <a:r>
                <a:rPr lang="de-DE" dirty="0" err="1" smtClean="0"/>
                <a:t>work</a:t>
              </a:r>
              <a:r>
                <a:rPr lang="de-DE" dirty="0" smtClean="0"/>
                <a:t> out </a:t>
              </a:r>
              <a:r>
                <a:rPr lang="de-DE" dirty="0" err="1" smtClean="0"/>
                <a:t>well</a:t>
              </a:r>
              <a:r>
                <a:rPr lang="de-DE" dirty="0" smtClean="0"/>
                <a:t>, </a:t>
              </a:r>
              <a:r>
                <a:rPr lang="de-DE" dirty="0" err="1" smtClean="0"/>
                <a:t>gradually</a:t>
              </a:r>
              <a:r>
                <a:rPr lang="de-DE" dirty="0" smtClean="0"/>
                <a:t> </a:t>
              </a:r>
              <a:r>
                <a:rPr lang="de-DE" dirty="0" err="1" smtClean="0"/>
                <a:t>replace</a:t>
              </a:r>
              <a:r>
                <a:rPr lang="de-DE" dirty="0" smtClean="0"/>
                <a:t> PCM </a:t>
              </a:r>
              <a:r>
                <a:rPr lang="de-DE" dirty="0" err="1" smtClean="0"/>
                <a:t>editors</a:t>
              </a:r>
              <a:endParaRPr lang="de-DE" dirty="0"/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47773"/>
              <a:ext cx="1409934" cy="866490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>
            <a:off x="529825" y="3717032"/>
            <a:ext cx="7563206" cy="1224519"/>
            <a:chOff x="529825" y="3555723"/>
            <a:chExt cx="7563206" cy="1224519"/>
          </a:xfrm>
        </p:grpSpPr>
        <p:sp>
          <p:nvSpPr>
            <p:cNvPr id="14" name="Abgerundetes Rechteck 13"/>
            <p:cNvSpPr/>
            <p:nvPr/>
          </p:nvSpPr>
          <p:spPr bwMode="auto">
            <a:xfrm>
              <a:off x="529825" y="3555723"/>
              <a:ext cx="7563206" cy="1224519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/>
            </a:p>
            <a:p>
              <a:r>
                <a:rPr lang="de-DE" dirty="0" err="1" smtClean="0"/>
                <a:t>Implement</a:t>
              </a:r>
              <a:r>
                <a:rPr lang="de-DE" dirty="0" smtClean="0"/>
                <a:t> a </a:t>
              </a:r>
              <a:r>
                <a:rPr lang="de-DE" dirty="0" err="1" smtClean="0"/>
                <a:t>Diff</a:t>
              </a:r>
              <a:r>
                <a:rPr lang="de-DE" dirty="0" smtClean="0"/>
                <a:t> Viewer </a:t>
              </a:r>
              <a:r>
                <a:rPr lang="de-DE" dirty="0" err="1" smtClean="0"/>
                <a:t>for</a:t>
              </a:r>
              <a:r>
                <a:rPr lang="de-DE" dirty="0" smtClean="0"/>
                <a:t> Composite </a:t>
              </a:r>
              <a:r>
                <a:rPr lang="de-DE" dirty="0" err="1" smtClean="0"/>
                <a:t>Structures</a:t>
              </a:r>
              <a:endParaRPr lang="en-US" dirty="0"/>
            </a:p>
          </p:txBody>
        </p:sp>
        <p:grpSp>
          <p:nvGrpSpPr>
            <p:cNvPr id="22" name="Gruppieren 21"/>
            <p:cNvGrpSpPr/>
            <p:nvPr/>
          </p:nvGrpSpPr>
          <p:grpSpPr>
            <a:xfrm>
              <a:off x="6212760" y="3615880"/>
              <a:ext cx="1656184" cy="1156490"/>
              <a:chOff x="196784" y="222346"/>
              <a:chExt cx="8407664" cy="5870950"/>
            </a:xfrm>
          </p:grpSpPr>
          <p:grpSp>
            <p:nvGrpSpPr>
              <p:cNvPr id="23" name="Gruppieren 22"/>
              <p:cNvGrpSpPr/>
              <p:nvPr/>
            </p:nvGrpSpPr>
            <p:grpSpPr>
              <a:xfrm>
                <a:off x="196784" y="222346"/>
                <a:ext cx="8407664" cy="5870950"/>
                <a:chOff x="196784" y="222346"/>
                <a:chExt cx="8407664" cy="5870950"/>
              </a:xfrm>
            </p:grpSpPr>
            <p:grpSp>
              <p:nvGrpSpPr>
                <p:cNvPr id="26" name="Gruppieren 25"/>
                <p:cNvGrpSpPr/>
                <p:nvPr/>
              </p:nvGrpSpPr>
              <p:grpSpPr>
                <a:xfrm>
                  <a:off x="196784" y="222346"/>
                  <a:ext cx="8407664" cy="5870950"/>
                  <a:chOff x="196784" y="222346"/>
                  <a:chExt cx="8407664" cy="5870950"/>
                </a:xfrm>
              </p:grpSpPr>
              <p:grpSp>
                <p:nvGrpSpPr>
                  <p:cNvPr id="28" name="Gruppieren 27"/>
                  <p:cNvGrpSpPr/>
                  <p:nvPr/>
                </p:nvGrpSpPr>
                <p:grpSpPr>
                  <a:xfrm>
                    <a:off x="196784" y="222346"/>
                    <a:ext cx="8407664" cy="5870950"/>
                    <a:chOff x="196784" y="222346"/>
                    <a:chExt cx="8407664" cy="5870950"/>
                  </a:xfrm>
                </p:grpSpPr>
                <p:pic>
                  <p:nvPicPr>
                    <p:cNvPr id="67" name="Grafik 66"/>
                    <p:cNvPicPr>
                      <a:picLocks noChangeAspect="1"/>
                    </p:cNvPicPr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196784" y="222346"/>
                      <a:ext cx="8407664" cy="587095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68" name="Gruppieren 67"/>
                    <p:cNvGrpSpPr/>
                    <p:nvPr/>
                  </p:nvGrpSpPr>
                  <p:grpSpPr>
                    <a:xfrm>
                      <a:off x="4562867" y="2542490"/>
                      <a:ext cx="551657" cy="787400"/>
                      <a:chOff x="4562867" y="2542490"/>
                      <a:chExt cx="551657" cy="787400"/>
                    </a:xfrm>
                  </p:grpSpPr>
                  <p:sp>
                    <p:nvSpPr>
                      <p:cNvPr id="69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2867" y="2542490"/>
                        <a:ext cx="127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" name="Freeform 166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4930374" y="2706746"/>
                        <a:ext cx="184150" cy="153988"/>
                      </a:xfrm>
                      <a:custGeom>
                        <a:avLst/>
                        <a:gdLst>
                          <a:gd name="T0" fmla="*/ 19 w 116"/>
                          <a:gd name="T1" fmla="*/ 97 h 97"/>
                          <a:gd name="T2" fmla="*/ 116 w 116"/>
                          <a:gd name="T3" fmla="*/ 97 h 97"/>
                          <a:gd name="T4" fmla="*/ 116 w 116"/>
                          <a:gd name="T5" fmla="*/ 0 h 97"/>
                          <a:gd name="T6" fmla="*/ 19 w 116"/>
                          <a:gd name="T7" fmla="*/ 0 h 97"/>
                          <a:gd name="T8" fmla="*/ 19 w 116"/>
                          <a:gd name="T9" fmla="*/ 20 h 97"/>
                          <a:gd name="T10" fmla="*/ 39 w 116"/>
                          <a:gd name="T11" fmla="*/ 20 h 97"/>
                          <a:gd name="T12" fmla="*/ 39 w 116"/>
                          <a:gd name="T13" fmla="*/ 39 h 97"/>
                          <a:gd name="T14" fmla="*/ 19 w 116"/>
                          <a:gd name="T15" fmla="*/ 39 h 97"/>
                          <a:gd name="T16" fmla="*/ 19 w 116"/>
                          <a:gd name="T17" fmla="*/ 59 h 97"/>
                          <a:gd name="T18" fmla="*/ 39 w 116"/>
                          <a:gd name="T19" fmla="*/ 59 h 97"/>
                          <a:gd name="T20" fmla="*/ 39 w 116"/>
                          <a:gd name="T21" fmla="*/ 78 h 97"/>
                          <a:gd name="T22" fmla="*/ 19 w 116"/>
                          <a:gd name="T23" fmla="*/ 78 h 97"/>
                          <a:gd name="T24" fmla="*/ 19 w 116"/>
                          <a:gd name="T25" fmla="*/ 97 h 97"/>
                          <a:gd name="T26" fmla="*/ 0 w 116"/>
                          <a:gd name="T27" fmla="*/ 78 h 97"/>
                          <a:gd name="T28" fmla="*/ 39 w 116"/>
                          <a:gd name="T29" fmla="*/ 78 h 97"/>
                          <a:gd name="T30" fmla="*/ 39 w 116"/>
                          <a:gd name="T31" fmla="*/ 59 h 97"/>
                          <a:gd name="T32" fmla="*/ 0 w 116"/>
                          <a:gd name="T33" fmla="*/ 59 h 97"/>
                          <a:gd name="T34" fmla="*/ 0 w 116"/>
                          <a:gd name="T35" fmla="*/ 78 h 97"/>
                          <a:gd name="T36" fmla="*/ 0 w 116"/>
                          <a:gd name="T37" fmla="*/ 39 h 97"/>
                          <a:gd name="T38" fmla="*/ 39 w 116"/>
                          <a:gd name="T39" fmla="*/ 39 h 97"/>
                          <a:gd name="T40" fmla="*/ 39 w 116"/>
                          <a:gd name="T41" fmla="*/ 20 h 97"/>
                          <a:gd name="T42" fmla="*/ 0 w 116"/>
                          <a:gd name="T43" fmla="*/ 20 h 97"/>
                          <a:gd name="T44" fmla="*/ 0 w 116"/>
                          <a:gd name="T45" fmla="*/ 39 h 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</a:cxnLst>
                        <a:rect l="0" t="0" r="r" b="b"/>
                        <a:pathLst>
                          <a:path w="116" h="97">
                            <a:moveTo>
                              <a:pt x="19" y="97"/>
                            </a:moveTo>
                            <a:lnTo>
                              <a:pt x="116" y="97"/>
                            </a:lnTo>
                            <a:lnTo>
                              <a:pt x="116" y="0"/>
                            </a:lnTo>
                            <a:lnTo>
                              <a:pt x="19" y="0"/>
                            </a:lnTo>
                            <a:lnTo>
                              <a:pt x="19" y="20"/>
                            </a:lnTo>
                            <a:lnTo>
                              <a:pt x="39" y="20"/>
                            </a:lnTo>
                            <a:lnTo>
                              <a:pt x="39" y="39"/>
                            </a:lnTo>
                            <a:lnTo>
                              <a:pt x="19" y="39"/>
                            </a:lnTo>
                            <a:lnTo>
                              <a:pt x="19" y="59"/>
                            </a:lnTo>
                            <a:lnTo>
                              <a:pt x="39" y="59"/>
                            </a:lnTo>
                            <a:lnTo>
                              <a:pt x="39" y="78"/>
                            </a:lnTo>
                            <a:lnTo>
                              <a:pt x="19" y="78"/>
                            </a:lnTo>
                            <a:lnTo>
                              <a:pt x="19" y="97"/>
                            </a:lnTo>
                            <a:close/>
                            <a:moveTo>
                              <a:pt x="0" y="78"/>
                            </a:moveTo>
                            <a:lnTo>
                              <a:pt x="39" y="78"/>
                            </a:lnTo>
                            <a:lnTo>
                              <a:pt x="39" y="59"/>
                            </a:lnTo>
                            <a:lnTo>
                              <a:pt x="0" y="59"/>
                            </a:lnTo>
                            <a:lnTo>
                              <a:pt x="0" y="78"/>
                            </a:lnTo>
                            <a:close/>
                            <a:moveTo>
                              <a:pt x="0" y="39"/>
                            </a:moveTo>
                            <a:lnTo>
                              <a:pt x="39" y="39"/>
                            </a:lnTo>
                            <a:lnTo>
                              <a:pt x="39" y="20"/>
                            </a:lnTo>
                            <a:lnTo>
                              <a:pt x="0" y="20"/>
                            </a:lnTo>
                            <a:lnTo>
                              <a:pt x="0" y="39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9" name="Rechteck 28"/>
                  <p:cNvSpPr/>
                  <p:nvPr/>
                </p:nvSpPr>
                <p:spPr bwMode="auto">
                  <a:xfrm>
                    <a:off x="796624" y="970830"/>
                    <a:ext cx="2879861" cy="4474394"/>
                  </a:xfrm>
                  <a:prstGeom prst="rect">
                    <a:avLst/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hteck 29"/>
                  <p:cNvSpPr/>
                  <p:nvPr/>
                </p:nvSpPr>
                <p:spPr bwMode="auto">
                  <a:xfrm>
                    <a:off x="1613882" y="2431542"/>
                    <a:ext cx="1803103" cy="1052116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" name="Gerade Verbindung mit Pfeil 30"/>
                  <p:cNvCxnSpPr/>
                  <p:nvPr/>
                </p:nvCxnSpPr>
                <p:spPr>
                  <a:xfrm flipH="1">
                    <a:off x="786081" y="3162129"/>
                    <a:ext cx="583525" cy="2015"/>
                  </a:xfrm>
                  <a:prstGeom prst="straightConnector1">
                    <a:avLst/>
                  </a:prstGeom>
                  <a:ln w="6350">
                    <a:solidFill>
                      <a:srgbClr val="FF0000"/>
                    </a:solidFill>
                    <a:prstDash val="solid"/>
                    <a:tailEnd type="arrow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2" name="Gerade Verbindung mit Pfeil 31"/>
                  <p:cNvCxnSpPr>
                    <a:endCxn id="56" idx="2"/>
                  </p:cNvCxnSpPr>
                  <p:nvPr/>
                </p:nvCxnSpPr>
                <p:spPr>
                  <a:xfrm flipV="1">
                    <a:off x="793738" y="4795604"/>
                    <a:ext cx="485128" cy="33109"/>
                  </a:xfrm>
                  <a:prstGeom prst="straightConnector1">
                    <a:avLst/>
                  </a:prstGeom>
                  <a:ln w="6350">
                    <a:solidFill>
                      <a:srgbClr val="FF0000"/>
                    </a:solidFill>
                    <a:prstDash val="solid"/>
                    <a:tailEnd type="arrow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3" name="Gerader Verbinder 32"/>
                  <p:cNvCxnSpPr/>
                  <p:nvPr/>
                </p:nvCxnSpPr>
                <p:spPr>
                  <a:xfrm>
                    <a:off x="4562867" y="836712"/>
                    <a:ext cx="12700" cy="4968552"/>
                  </a:xfrm>
                  <a:prstGeom prst="line">
                    <a:avLst/>
                  </a:prstGeom>
                  <a:ln w="1270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Gerade Verbindung mit Pfeil 33"/>
                  <p:cNvCxnSpPr/>
                  <p:nvPr/>
                </p:nvCxnSpPr>
                <p:spPr>
                  <a:xfrm>
                    <a:off x="3416985" y="3282969"/>
                    <a:ext cx="2792015" cy="1"/>
                  </a:xfrm>
                  <a:prstGeom prst="straightConnector1">
                    <a:avLst/>
                  </a:prstGeom>
                  <a:ln w="6350">
                    <a:headEnd type="triangle" w="lg" len="med"/>
                    <a:tailEnd type="triangle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Gerade Verbindung mit Pfeil 34"/>
                  <p:cNvCxnSpPr/>
                  <p:nvPr/>
                </p:nvCxnSpPr>
                <p:spPr>
                  <a:xfrm flipV="1">
                    <a:off x="3416985" y="4690461"/>
                    <a:ext cx="2784412" cy="11560"/>
                  </a:xfrm>
                  <a:prstGeom prst="straightConnector1">
                    <a:avLst/>
                  </a:prstGeom>
                  <a:ln w="6350">
                    <a:headEnd type="triangle" w="lg" len="med"/>
                    <a:tailEnd type="triangle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Rechteck 35"/>
                  <p:cNvSpPr/>
                  <p:nvPr/>
                </p:nvSpPr>
                <p:spPr bwMode="auto">
                  <a:xfrm>
                    <a:off x="3019552" y="2575558"/>
                    <a:ext cx="311026" cy="3627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Rechteck 36"/>
                  <p:cNvSpPr/>
                  <p:nvPr/>
                </p:nvSpPr>
                <p:spPr bwMode="auto">
                  <a:xfrm>
                    <a:off x="2910026" y="2653279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echteck 37"/>
                  <p:cNvSpPr/>
                  <p:nvPr/>
                </p:nvSpPr>
                <p:spPr bwMode="auto">
                  <a:xfrm>
                    <a:off x="2910026" y="2795802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hteck 38"/>
                  <p:cNvSpPr/>
                  <p:nvPr/>
                </p:nvSpPr>
                <p:spPr bwMode="auto">
                  <a:xfrm>
                    <a:off x="3138975" y="1346481"/>
                    <a:ext cx="311026" cy="362768"/>
                  </a:xfrm>
                  <a:prstGeom prst="rect">
                    <a:avLst/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hteck 39"/>
                  <p:cNvSpPr/>
                  <p:nvPr/>
                </p:nvSpPr>
                <p:spPr bwMode="auto">
                  <a:xfrm>
                    <a:off x="3029449" y="1424202"/>
                    <a:ext cx="239018" cy="94868"/>
                  </a:xfrm>
                  <a:prstGeom prst="rect">
                    <a:avLst/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hteck 40"/>
                  <p:cNvSpPr/>
                  <p:nvPr/>
                </p:nvSpPr>
                <p:spPr bwMode="auto">
                  <a:xfrm>
                    <a:off x="3029449" y="1566725"/>
                    <a:ext cx="239018" cy="94868"/>
                  </a:xfrm>
                  <a:prstGeom prst="rect">
                    <a:avLst/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hteck 41"/>
                  <p:cNvSpPr/>
                  <p:nvPr/>
                </p:nvSpPr>
                <p:spPr bwMode="auto">
                  <a:xfrm>
                    <a:off x="1616769" y="3967917"/>
                    <a:ext cx="1803103" cy="1052116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hteck 42"/>
                  <p:cNvSpPr/>
                  <p:nvPr/>
                </p:nvSpPr>
                <p:spPr bwMode="auto">
                  <a:xfrm>
                    <a:off x="3022439" y="4111933"/>
                    <a:ext cx="311026" cy="3627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hteck 43"/>
                  <p:cNvSpPr/>
                  <p:nvPr/>
                </p:nvSpPr>
                <p:spPr bwMode="auto">
                  <a:xfrm>
                    <a:off x="2912913" y="4189654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hteck 44"/>
                  <p:cNvSpPr/>
                  <p:nvPr/>
                </p:nvSpPr>
                <p:spPr bwMode="auto">
                  <a:xfrm>
                    <a:off x="2912913" y="4332177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Rechteck 45"/>
                  <p:cNvSpPr/>
                  <p:nvPr/>
                </p:nvSpPr>
                <p:spPr bwMode="auto">
                  <a:xfrm>
                    <a:off x="6203428" y="2431542"/>
                    <a:ext cx="1803103" cy="1052116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hteck 46"/>
                  <p:cNvSpPr/>
                  <p:nvPr/>
                </p:nvSpPr>
                <p:spPr bwMode="auto">
                  <a:xfrm>
                    <a:off x="7609098" y="2575558"/>
                    <a:ext cx="311026" cy="3627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hteck 47"/>
                  <p:cNvSpPr/>
                  <p:nvPr/>
                </p:nvSpPr>
                <p:spPr bwMode="auto">
                  <a:xfrm>
                    <a:off x="7499572" y="2653279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hteck 48"/>
                  <p:cNvSpPr/>
                  <p:nvPr/>
                </p:nvSpPr>
                <p:spPr bwMode="auto">
                  <a:xfrm>
                    <a:off x="7499572" y="2795802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hteck 49"/>
                  <p:cNvSpPr/>
                  <p:nvPr/>
                </p:nvSpPr>
                <p:spPr bwMode="auto">
                  <a:xfrm>
                    <a:off x="6201397" y="3967917"/>
                    <a:ext cx="1803103" cy="1052116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hteck 50"/>
                  <p:cNvSpPr/>
                  <p:nvPr/>
                </p:nvSpPr>
                <p:spPr bwMode="auto">
                  <a:xfrm>
                    <a:off x="7607067" y="4111933"/>
                    <a:ext cx="311026" cy="3627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hteck 51"/>
                  <p:cNvSpPr/>
                  <p:nvPr/>
                </p:nvSpPr>
                <p:spPr bwMode="auto">
                  <a:xfrm>
                    <a:off x="7497541" y="4189654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hteck 52"/>
                  <p:cNvSpPr/>
                  <p:nvPr/>
                </p:nvSpPr>
                <p:spPr bwMode="auto">
                  <a:xfrm>
                    <a:off x="7497541" y="4332177"/>
                    <a:ext cx="239018" cy="94868"/>
                  </a:xfrm>
                  <a:prstGeom prst="rect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Mond 53"/>
                  <p:cNvSpPr/>
                  <p:nvPr/>
                </p:nvSpPr>
                <p:spPr bwMode="auto">
                  <a:xfrm rot="10800000">
                    <a:off x="1446018" y="3055124"/>
                    <a:ext cx="86264" cy="214009"/>
                  </a:xfrm>
                  <a:prstGeom prst="moon">
                    <a:avLst>
                      <a:gd name="adj" fmla="val 0"/>
                    </a:avLst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Gerader Verbinder 54"/>
                  <p:cNvCxnSpPr>
                    <a:stCxn id="54" idx="1"/>
                  </p:cNvCxnSpPr>
                  <p:nvPr/>
                </p:nvCxnSpPr>
                <p:spPr>
                  <a:xfrm>
                    <a:off x="1532282" y="3162128"/>
                    <a:ext cx="81600" cy="2"/>
                  </a:xfrm>
                  <a:prstGeom prst="line">
                    <a:avLst/>
                  </a:prstGeom>
                  <a:ln w="63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56" name="Ellipse 55"/>
                  <p:cNvSpPr/>
                  <p:nvPr/>
                </p:nvSpPr>
                <p:spPr bwMode="auto">
                  <a:xfrm>
                    <a:off x="1278864" y="4690461"/>
                    <a:ext cx="210286" cy="210286"/>
                  </a:xfrm>
                  <a:prstGeom prst="ellipse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Gerader Verbinder 56"/>
                  <p:cNvCxnSpPr>
                    <a:stCxn id="56" idx="6"/>
                  </p:cNvCxnSpPr>
                  <p:nvPr/>
                </p:nvCxnSpPr>
                <p:spPr>
                  <a:xfrm>
                    <a:off x="1489150" y="4795604"/>
                    <a:ext cx="124732" cy="851"/>
                  </a:xfrm>
                  <a:prstGeom prst="line">
                    <a:avLst/>
                  </a:prstGeom>
                  <a:ln w="63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58" name="Mond 57"/>
                  <p:cNvSpPr/>
                  <p:nvPr/>
                </p:nvSpPr>
                <p:spPr bwMode="auto">
                  <a:xfrm rot="10800000">
                    <a:off x="634420" y="3055123"/>
                    <a:ext cx="86264" cy="214009"/>
                  </a:xfrm>
                  <a:prstGeom prst="moon">
                    <a:avLst>
                      <a:gd name="adj" fmla="val 0"/>
                    </a:avLst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Ellipse 58"/>
                  <p:cNvSpPr/>
                  <p:nvPr/>
                </p:nvSpPr>
                <p:spPr bwMode="auto">
                  <a:xfrm>
                    <a:off x="460163" y="4690461"/>
                    <a:ext cx="210286" cy="210286"/>
                  </a:xfrm>
                  <a:prstGeom prst="ellipse">
                    <a:avLst/>
                  </a:prstGeom>
                  <a:ln w="6350">
                    <a:solidFill>
                      <a:srgbClr val="FF000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0" name="Gerader Verbinder 59"/>
                  <p:cNvCxnSpPr>
                    <a:stCxn id="59" idx="6"/>
                  </p:cNvCxnSpPr>
                  <p:nvPr/>
                </p:nvCxnSpPr>
                <p:spPr>
                  <a:xfrm>
                    <a:off x="670449" y="4795604"/>
                    <a:ext cx="124732" cy="851"/>
                  </a:xfrm>
                  <a:prstGeom prst="line">
                    <a:avLst/>
                  </a:prstGeom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61" name="Mond 60"/>
                  <p:cNvSpPr/>
                  <p:nvPr/>
                </p:nvSpPr>
                <p:spPr bwMode="auto">
                  <a:xfrm rot="10800000">
                    <a:off x="5954080" y="3018861"/>
                    <a:ext cx="86264" cy="214009"/>
                  </a:xfrm>
                  <a:prstGeom prst="moon">
                    <a:avLst>
                      <a:gd name="adj" fmla="val 0"/>
                    </a:avLst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2" name="Gerader Verbinder 61"/>
                  <p:cNvCxnSpPr>
                    <a:stCxn id="61" idx="1"/>
                  </p:cNvCxnSpPr>
                  <p:nvPr/>
                </p:nvCxnSpPr>
                <p:spPr>
                  <a:xfrm flipV="1">
                    <a:off x="6040344" y="3123077"/>
                    <a:ext cx="168656" cy="2788"/>
                  </a:xfrm>
                  <a:prstGeom prst="line">
                    <a:avLst/>
                  </a:prstGeom>
                  <a:ln w="63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63" name="Ellipse 62"/>
                  <p:cNvSpPr/>
                  <p:nvPr/>
                </p:nvSpPr>
                <p:spPr bwMode="auto">
                  <a:xfrm>
                    <a:off x="5868144" y="2543978"/>
                    <a:ext cx="210286" cy="210286"/>
                  </a:xfrm>
                  <a:prstGeom prst="ellipse">
                    <a:avLst/>
                  </a:prstGeom>
                  <a:ln w="6350">
                    <a:solidFill>
                      <a:srgbClr val="00B050"/>
                    </a:solidFill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4" name="Gerader Verbinder 63"/>
                  <p:cNvCxnSpPr>
                    <a:stCxn id="63" idx="6"/>
                  </p:cNvCxnSpPr>
                  <p:nvPr/>
                </p:nvCxnSpPr>
                <p:spPr>
                  <a:xfrm>
                    <a:off x="6078430" y="2649121"/>
                    <a:ext cx="124732" cy="851"/>
                  </a:xfrm>
                  <a:prstGeom prst="line">
                    <a:avLst/>
                  </a:prstGeom>
                  <a:ln w="6350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65" name="Ellipse 64"/>
                  <p:cNvSpPr/>
                  <p:nvPr/>
                </p:nvSpPr>
                <p:spPr bwMode="auto">
                  <a:xfrm>
                    <a:off x="5868144" y="4723575"/>
                    <a:ext cx="210286" cy="210286"/>
                  </a:xfrm>
                  <a:prstGeom prst="ellipse">
                    <a:avLst/>
                  </a:prstGeom>
                  <a:ln w="6350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6" name="Gerader Verbinder 65"/>
                  <p:cNvCxnSpPr>
                    <a:stCxn id="65" idx="6"/>
                  </p:cNvCxnSpPr>
                  <p:nvPr/>
                </p:nvCxnSpPr>
                <p:spPr>
                  <a:xfrm>
                    <a:off x="6078430" y="4828718"/>
                    <a:ext cx="124732" cy="851"/>
                  </a:xfrm>
                  <a:prstGeom prst="line">
                    <a:avLst/>
                  </a:prstGeom>
                  <a:ln w="63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cxnSp>
              <p:nvCxnSpPr>
                <p:cNvPr id="27" name="Gerader Verbinder 26"/>
                <p:cNvCxnSpPr>
                  <a:stCxn id="58" idx="1"/>
                </p:cNvCxnSpPr>
                <p:nvPr/>
              </p:nvCxnSpPr>
              <p:spPr>
                <a:xfrm>
                  <a:off x="720684" y="3162127"/>
                  <a:ext cx="81600" cy="2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4" name="Textfeld 23"/>
              <p:cNvSpPr txBox="1"/>
              <p:nvPr/>
            </p:nvSpPr>
            <p:spPr>
              <a:xfrm>
                <a:off x="3756410" y="2946429"/>
                <a:ext cx="674038" cy="78610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endParaRPr lang="en-US" sz="800" dirty="0" smtClean="0"/>
              </a:p>
            </p:txBody>
          </p:sp>
        </p:grpSp>
      </p:grpSp>
      <p:grpSp>
        <p:nvGrpSpPr>
          <p:cNvPr id="7" name="Gruppieren 6"/>
          <p:cNvGrpSpPr/>
          <p:nvPr/>
        </p:nvGrpSpPr>
        <p:grpSpPr>
          <a:xfrm>
            <a:off x="537186" y="1124361"/>
            <a:ext cx="7563206" cy="1224519"/>
            <a:chOff x="537186" y="894667"/>
            <a:chExt cx="7563206" cy="1224519"/>
          </a:xfrm>
        </p:grpSpPr>
        <p:sp>
          <p:nvSpPr>
            <p:cNvPr id="5" name="Abgerundetes Rechteck 4"/>
            <p:cNvSpPr/>
            <p:nvPr/>
          </p:nvSpPr>
          <p:spPr bwMode="auto">
            <a:xfrm>
              <a:off x="537186" y="894667"/>
              <a:ext cx="7563206" cy="1224519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/>
            </a:p>
            <a:p>
              <a:r>
                <a:rPr lang="de-DE" dirty="0" smtClean="0"/>
                <a:t>Finish </a:t>
              </a:r>
              <a:r>
                <a:rPr lang="de-DE" dirty="0" err="1" smtClean="0"/>
                <a:t>the</a:t>
              </a:r>
              <a:r>
                <a:rPr lang="de-DE" dirty="0" smtClean="0"/>
                <a:t> Composite </a:t>
              </a:r>
              <a:r>
                <a:rPr lang="de-DE" dirty="0" err="1" smtClean="0"/>
                <a:t>Structure</a:t>
              </a:r>
              <a:r>
                <a:rPr lang="de-DE" dirty="0" smtClean="0"/>
                <a:t> Editor</a:t>
              </a:r>
              <a:endParaRPr lang="en-US" dirty="0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6197958" y="940630"/>
              <a:ext cx="1670986" cy="1166826"/>
              <a:chOff x="5599784" y="1624949"/>
              <a:chExt cx="2389384" cy="1668473"/>
            </a:xfrm>
          </p:grpSpPr>
          <p:pic>
            <p:nvPicPr>
              <p:cNvPr id="71" name="Grafik 7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9784" y="1624949"/>
                <a:ext cx="2389384" cy="1668473"/>
              </a:xfrm>
              <a:prstGeom prst="rect">
                <a:avLst/>
              </a:prstGeom>
            </p:spPr>
          </p:pic>
          <p:sp>
            <p:nvSpPr>
              <p:cNvPr id="72" name="Rechteck 71"/>
              <p:cNvSpPr/>
              <p:nvPr/>
            </p:nvSpPr>
            <p:spPr bwMode="auto">
              <a:xfrm>
                <a:off x="7067052" y="1850997"/>
                <a:ext cx="835707" cy="487637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Rechteck 72"/>
              <p:cNvSpPr/>
              <p:nvPr/>
            </p:nvSpPr>
            <p:spPr bwMode="auto">
              <a:xfrm>
                <a:off x="7718556" y="1917746"/>
                <a:ext cx="144155" cy="168136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4" name="Rechteck 73"/>
              <p:cNvSpPr/>
              <p:nvPr/>
            </p:nvSpPr>
            <p:spPr bwMode="auto">
              <a:xfrm>
                <a:off x="7667792" y="1953768"/>
                <a:ext cx="110781" cy="43970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Rechteck 74"/>
              <p:cNvSpPr/>
              <p:nvPr/>
            </p:nvSpPr>
            <p:spPr bwMode="auto">
              <a:xfrm>
                <a:off x="7667792" y="2019825"/>
                <a:ext cx="110781" cy="43970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Mond 75"/>
              <p:cNvSpPr/>
              <p:nvPr/>
            </p:nvSpPr>
            <p:spPr bwMode="auto">
              <a:xfrm rot="10800000">
                <a:off x="6951484" y="2123209"/>
                <a:ext cx="39982" cy="99189"/>
              </a:xfrm>
              <a:prstGeom prst="moon">
                <a:avLst>
                  <a:gd name="adj" fmla="val 0"/>
                </a:avLst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7" name="Gerader Verbinder 76"/>
              <p:cNvCxnSpPr>
                <a:stCxn id="76" idx="1"/>
              </p:cNvCxnSpPr>
              <p:nvPr/>
            </p:nvCxnSpPr>
            <p:spPr>
              <a:xfrm flipV="1">
                <a:off x="6991466" y="2171511"/>
                <a:ext cx="78169" cy="1292"/>
              </a:xfrm>
              <a:prstGeom prst="line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8" name="Ellipse 77"/>
              <p:cNvSpPr/>
              <p:nvPr/>
            </p:nvSpPr>
            <p:spPr bwMode="auto">
              <a:xfrm>
                <a:off x="6911654" y="1903109"/>
                <a:ext cx="97464" cy="97464"/>
              </a:xfrm>
              <a:prstGeom prst="ellipse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9" name="Gerader Verbinder 78"/>
              <p:cNvCxnSpPr>
                <a:stCxn id="78" idx="6"/>
              </p:cNvCxnSpPr>
              <p:nvPr/>
            </p:nvCxnSpPr>
            <p:spPr>
              <a:xfrm>
                <a:off x="7009118" y="1951841"/>
                <a:ext cx="57811" cy="394"/>
              </a:xfrm>
              <a:prstGeom prst="line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80" name="Rechteck 79"/>
              <p:cNvSpPr/>
              <p:nvPr/>
            </p:nvSpPr>
            <p:spPr bwMode="auto">
              <a:xfrm>
                <a:off x="5817767" y="2584339"/>
                <a:ext cx="846009" cy="493649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Rechteck 80"/>
              <p:cNvSpPr/>
              <p:nvPr/>
            </p:nvSpPr>
            <p:spPr bwMode="auto">
              <a:xfrm>
                <a:off x="6477302" y="2651911"/>
                <a:ext cx="145932" cy="170210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Rechteck 81"/>
              <p:cNvSpPr/>
              <p:nvPr/>
            </p:nvSpPr>
            <p:spPr bwMode="auto">
              <a:xfrm>
                <a:off x="6425913" y="2688377"/>
                <a:ext cx="112146" cy="44512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Rechteck 82"/>
              <p:cNvSpPr/>
              <p:nvPr/>
            </p:nvSpPr>
            <p:spPr bwMode="auto">
              <a:xfrm>
                <a:off x="6425913" y="2755248"/>
                <a:ext cx="112146" cy="44512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Ellipse 83"/>
              <p:cNvSpPr/>
              <p:nvPr/>
            </p:nvSpPr>
            <p:spPr bwMode="auto">
              <a:xfrm>
                <a:off x="6194748" y="2408229"/>
                <a:ext cx="98666" cy="98666"/>
              </a:xfrm>
              <a:prstGeom prst="ellipse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85" name="Gerader Verbinder 84"/>
              <p:cNvCxnSpPr>
                <a:stCxn id="84" idx="4"/>
                <a:endCxn id="80" idx="0"/>
              </p:cNvCxnSpPr>
              <p:nvPr/>
            </p:nvCxnSpPr>
            <p:spPr>
              <a:xfrm flipH="1">
                <a:off x="6240772" y="2506895"/>
                <a:ext cx="3309" cy="77444"/>
              </a:xfrm>
              <a:prstGeom prst="line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6" name="Gerade Verbindung mit Pfeil 85"/>
              <p:cNvCxnSpPr>
                <a:stCxn id="84" idx="7"/>
              </p:cNvCxnSpPr>
              <p:nvPr/>
            </p:nvCxnSpPr>
            <p:spPr>
              <a:xfrm flipV="1">
                <a:off x="6278965" y="2168488"/>
                <a:ext cx="655156" cy="25419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uppieren 86"/>
          <p:cNvGrpSpPr/>
          <p:nvPr/>
        </p:nvGrpSpPr>
        <p:grpSpPr>
          <a:xfrm>
            <a:off x="537186" y="2420505"/>
            <a:ext cx="7563206" cy="1224519"/>
            <a:chOff x="537186" y="2420505"/>
            <a:chExt cx="7563206" cy="1224519"/>
          </a:xfrm>
        </p:grpSpPr>
        <p:sp>
          <p:nvSpPr>
            <p:cNvPr id="17" name="Abgerundetes Rechteck 16"/>
            <p:cNvSpPr/>
            <p:nvPr/>
          </p:nvSpPr>
          <p:spPr bwMode="auto">
            <a:xfrm>
              <a:off x="537186" y="2420505"/>
              <a:ext cx="7563206" cy="1224519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/>
            </a:p>
            <a:p>
              <a:r>
                <a:rPr lang="de-DE" dirty="0" err="1" smtClean="0"/>
                <a:t>Apply</a:t>
              </a:r>
              <a:r>
                <a:rPr lang="de-DE" dirty="0" smtClean="0"/>
                <a:t> </a:t>
              </a:r>
              <a:r>
                <a:rPr lang="de-DE" dirty="0" err="1" smtClean="0"/>
                <a:t>automatic</a:t>
              </a:r>
              <a:r>
                <a:rPr lang="de-DE" dirty="0" smtClean="0"/>
                <a:t> </a:t>
              </a:r>
              <a:r>
                <a:rPr lang="de-DE" dirty="0" err="1" smtClean="0"/>
                <a:t>layouting</a:t>
              </a:r>
              <a:r>
                <a:rPr lang="de-DE" dirty="0" smtClean="0"/>
                <a:t> </a:t>
              </a:r>
              <a:r>
                <a:rPr lang="de-DE" dirty="0" err="1" smtClean="0"/>
                <a:t>using</a:t>
              </a:r>
              <a:r>
                <a:rPr lang="de-DE" dirty="0" smtClean="0"/>
                <a:t> Kieler </a:t>
              </a:r>
              <a:r>
                <a:rPr lang="de-DE" dirty="0" err="1" smtClean="0"/>
                <a:t>framework</a:t>
              </a:r>
              <a:endParaRPr lang="en-US" dirty="0"/>
            </a:p>
          </p:txBody>
        </p:sp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958" y="2494590"/>
              <a:ext cx="1651450" cy="1100966"/>
            </a:xfrm>
            <a:prstGeom prst="rect">
              <a:avLst/>
            </a:prstGeom>
          </p:spPr>
        </p:pic>
      </p:grp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6F6A-6201-4C42-AB30-9C75C1681B42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87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 bwMode="auto">
          <a:xfrm>
            <a:off x="796624" y="970830"/>
            <a:ext cx="2879861" cy="447439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hteck 25"/>
          <p:cNvSpPr/>
          <p:nvPr/>
        </p:nvSpPr>
        <p:spPr bwMode="auto">
          <a:xfrm>
            <a:off x="1613882" y="2431542"/>
            <a:ext cx="1803103" cy="105211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2</a:t>
            </a:fld>
            <a:endParaRPr lang="sl-SI" dirty="0"/>
          </a:p>
        </p:txBody>
      </p:sp>
      <p:sp>
        <p:nvSpPr>
          <p:cNvPr id="314" name="Rectangle 134"/>
          <p:cNvSpPr>
            <a:spLocks noChangeArrowheads="1"/>
          </p:cNvSpPr>
          <p:nvPr/>
        </p:nvSpPr>
        <p:spPr bwMode="auto">
          <a:xfrm>
            <a:off x="4562867" y="2542490"/>
            <a:ext cx="12700" cy="78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" name="Freeform 166"/>
          <p:cNvSpPr>
            <a:spLocks noEditPoints="1"/>
          </p:cNvSpPr>
          <p:nvPr/>
        </p:nvSpPr>
        <p:spPr bwMode="auto">
          <a:xfrm>
            <a:off x="4930374" y="2706746"/>
            <a:ext cx="184150" cy="153988"/>
          </a:xfrm>
          <a:custGeom>
            <a:avLst/>
            <a:gdLst>
              <a:gd name="T0" fmla="*/ 19 w 116"/>
              <a:gd name="T1" fmla="*/ 97 h 97"/>
              <a:gd name="T2" fmla="*/ 116 w 116"/>
              <a:gd name="T3" fmla="*/ 97 h 97"/>
              <a:gd name="T4" fmla="*/ 116 w 116"/>
              <a:gd name="T5" fmla="*/ 0 h 97"/>
              <a:gd name="T6" fmla="*/ 19 w 116"/>
              <a:gd name="T7" fmla="*/ 0 h 97"/>
              <a:gd name="T8" fmla="*/ 19 w 116"/>
              <a:gd name="T9" fmla="*/ 20 h 97"/>
              <a:gd name="T10" fmla="*/ 39 w 116"/>
              <a:gd name="T11" fmla="*/ 20 h 97"/>
              <a:gd name="T12" fmla="*/ 39 w 116"/>
              <a:gd name="T13" fmla="*/ 39 h 97"/>
              <a:gd name="T14" fmla="*/ 19 w 116"/>
              <a:gd name="T15" fmla="*/ 39 h 97"/>
              <a:gd name="T16" fmla="*/ 19 w 116"/>
              <a:gd name="T17" fmla="*/ 59 h 97"/>
              <a:gd name="T18" fmla="*/ 39 w 116"/>
              <a:gd name="T19" fmla="*/ 59 h 97"/>
              <a:gd name="T20" fmla="*/ 39 w 116"/>
              <a:gd name="T21" fmla="*/ 78 h 97"/>
              <a:gd name="T22" fmla="*/ 19 w 116"/>
              <a:gd name="T23" fmla="*/ 78 h 97"/>
              <a:gd name="T24" fmla="*/ 19 w 116"/>
              <a:gd name="T25" fmla="*/ 97 h 97"/>
              <a:gd name="T26" fmla="*/ 0 w 116"/>
              <a:gd name="T27" fmla="*/ 78 h 97"/>
              <a:gd name="T28" fmla="*/ 39 w 116"/>
              <a:gd name="T29" fmla="*/ 78 h 97"/>
              <a:gd name="T30" fmla="*/ 39 w 116"/>
              <a:gd name="T31" fmla="*/ 59 h 97"/>
              <a:gd name="T32" fmla="*/ 0 w 116"/>
              <a:gd name="T33" fmla="*/ 59 h 97"/>
              <a:gd name="T34" fmla="*/ 0 w 116"/>
              <a:gd name="T35" fmla="*/ 78 h 97"/>
              <a:gd name="T36" fmla="*/ 0 w 116"/>
              <a:gd name="T37" fmla="*/ 39 h 97"/>
              <a:gd name="T38" fmla="*/ 39 w 116"/>
              <a:gd name="T39" fmla="*/ 39 h 97"/>
              <a:gd name="T40" fmla="*/ 39 w 116"/>
              <a:gd name="T41" fmla="*/ 20 h 97"/>
              <a:gd name="T42" fmla="*/ 0 w 116"/>
              <a:gd name="T43" fmla="*/ 20 h 97"/>
              <a:gd name="T44" fmla="*/ 0 w 116"/>
              <a:gd name="T4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786081" y="3162129"/>
            <a:ext cx="583525" cy="2015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Gerade Verbindung mit Pfeil 10"/>
          <p:cNvCxnSpPr>
            <a:endCxn id="29" idx="2"/>
          </p:cNvCxnSpPr>
          <p:nvPr/>
        </p:nvCxnSpPr>
        <p:spPr>
          <a:xfrm>
            <a:off x="789039" y="4795604"/>
            <a:ext cx="489825" cy="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4562867" y="836712"/>
            <a:ext cx="12700" cy="4968552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416985" y="3282969"/>
            <a:ext cx="2792015" cy="1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3416985" y="4690461"/>
            <a:ext cx="2784412" cy="11560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 bwMode="auto">
          <a:xfrm>
            <a:off x="3019552" y="2575558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5" name="Rechteck 24"/>
          <p:cNvSpPr/>
          <p:nvPr/>
        </p:nvSpPr>
        <p:spPr bwMode="auto">
          <a:xfrm>
            <a:off x="2910026" y="2653279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" name="Rechteck 75"/>
          <p:cNvSpPr/>
          <p:nvPr/>
        </p:nvSpPr>
        <p:spPr bwMode="auto">
          <a:xfrm>
            <a:off x="2910026" y="2795802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Rechteck 79"/>
          <p:cNvSpPr/>
          <p:nvPr/>
        </p:nvSpPr>
        <p:spPr bwMode="auto">
          <a:xfrm>
            <a:off x="3138975" y="1346481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1" name="Rechteck 80"/>
          <p:cNvSpPr/>
          <p:nvPr/>
        </p:nvSpPr>
        <p:spPr bwMode="auto">
          <a:xfrm>
            <a:off x="3029449" y="1424202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" name="Rechteck 81"/>
          <p:cNvSpPr/>
          <p:nvPr/>
        </p:nvSpPr>
        <p:spPr bwMode="auto">
          <a:xfrm>
            <a:off x="3029449" y="1566725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" name="Rechteck 84"/>
          <p:cNvSpPr/>
          <p:nvPr/>
        </p:nvSpPr>
        <p:spPr bwMode="auto">
          <a:xfrm>
            <a:off x="1616769" y="3967917"/>
            <a:ext cx="1803103" cy="105211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6" name="Rechteck 85"/>
          <p:cNvSpPr/>
          <p:nvPr/>
        </p:nvSpPr>
        <p:spPr bwMode="auto">
          <a:xfrm>
            <a:off x="3022439" y="4111933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7" name="Rechteck 86"/>
          <p:cNvSpPr/>
          <p:nvPr/>
        </p:nvSpPr>
        <p:spPr bwMode="auto">
          <a:xfrm>
            <a:off x="2912913" y="4189654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8" name="Rechteck 87"/>
          <p:cNvSpPr/>
          <p:nvPr/>
        </p:nvSpPr>
        <p:spPr bwMode="auto">
          <a:xfrm>
            <a:off x="2912913" y="4332177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0" name="Rechteck 89"/>
          <p:cNvSpPr/>
          <p:nvPr/>
        </p:nvSpPr>
        <p:spPr bwMode="auto">
          <a:xfrm>
            <a:off x="6203428" y="2431542"/>
            <a:ext cx="1803103" cy="105211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1" name="Rechteck 90"/>
          <p:cNvSpPr/>
          <p:nvPr/>
        </p:nvSpPr>
        <p:spPr bwMode="auto">
          <a:xfrm>
            <a:off x="7609098" y="2575558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2" name="Rechteck 91"/>
          <p:cNvSpPr/>
          <p:nvPr/>
        </p:nvSpPr>
        <p:spPr bwMode="auto">
          <a:xfrm>
            <a:off x="7499572" y="2653279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3" name="Rechteck 92"/>
          <p:cNvSpPr/>
          <p:nvPr/>
        </p:nvSpPr>
        <p:spPr bwMode="auto">
          <a:xfrm>
            <a:off x="7499572" y="2795802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5" name="Rechteck 94"/>
          <p:cNvSpPr/>
          <p:nvPr/>
        </p:nvSpPr>
        <p:spPr bwMode="auto">
          <a:xfrm>
            <a:off x="6201397" y="3967917"/>
            <a:ext cx="1803103" cy="105211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6" name="Rechteck 95"/>
          <p:cNvSpPr/>
          <p:nvPr/>
        </p:nvSpPr>
        <p:spPr bwMode="auto">
          <a:xfrm>
            <a:off x="7607067" y="4111933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7" name="Rechteck 96"/>
          <p:cNvSpPr/>
          <p:nvPr/>
        </p:nvSpPr>
        <p:spPr bwMode="auto">
          <a:xfrm>
            <a:off x="7497541" y="4189654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8" name="Rechteck 97"/>
          <p:cNvSpPr/>
          <p:nvPr/>
        </p:nvSpPr>
        <p:spPr bwMode="auto">
          <a:xfrm>
            <a:off x="7497541" y="4332177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Mond 1"/>
          <p:cNvSpPr/>
          <p:nvPr/>
        </p:nvSpPr>
        <p:spPr bwMode="auto">
          <a:xfrm rot="10800000">
            <a:off x="1446018" y="3055124"/>
            <a:ext cx="86264" cy="214009"/>
          </a:xfrm>
          <a:prstGeom prst="moon">
            <a:avLst>
              <a:gd name="adj" fmla="val 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6" name="Gerader Verbinder 5"/>
          <p:cNvCxnSpPr>
            <a:stCxn id="2" idx="1"/>
          </p:cNvCxnSpPr>
          <p:nvPr/>
        </p:nvCxnSpPr>
        <p:spPr>
          <a:xfrm>
            <a:off x="1532282" y="3162128"/>
            <a:ext cx="81600" cy="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9" name="Ellipse 28"/>
          <p:cNvSpPr/>
          <p:nvPr/>
        </p:nvSpPr>
        <p:spPr bwMode="auto">
          <a:xfrm>
            <a:off x="1278864" y="4690461"/>
            <a:ext cx="210286" cy="21028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32" name="Gerader Verbinder 31"/>
          <p:cNvCxnSpPr>
            <a:stCxn id="29" idx="6"/>
          </p:cNvCxnSpPr>
          <p:nvPr/>
        </p:nvCxnSpPr>
        <p:spPr>
          <a:xfrm>
            <a:off x="1489150" y="4795604"/>
            <a:ext cx="124732" cy="85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Mond 57"/>
          <p:cNvSpPr/>
          <p:nvPr/>
        </p:nvSpPr>
        <p:spPr bwMode="auto">
          <a:xfrm rot="10800000">
            <a:off x="634420" y="3055123"/>
            <a:ext cx="86264" cy="214009"/>
          </a:xfrm>
          <a:prstGeom prst="moon">
            <a:avLst>
              <a:gd name="adj" fmla="val 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59" name="Gerader Verbinder 58"/>
          <p:cNvCxnSpPr>
            <a:stCxn id="58" idx="1"/>
          </p:cNvCxnSpPr>
          <p:nvPr/>
        </p:nvCxnSpPr>
        <p:spPr>
          <a:xfrm>
            <a:off x="720684" y="3162127"/>
            <a:ext cx="81600" cy="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1" name="Ellipse 60"/>
          <p:cNvSpPr/>
          <p:nvPr/>
        </p:nvSpPr>
        <p:spPr bwMode="auto">
          <a:xfrm>
            <a:off x="460163" y="4690461"/>
            <a:ext cx="210286" cy="21028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64" name="Gerader Verbinder 63"/>
          <p:cNvCxnSpPr>
            <a:stCxn id="61" idx="6"/>
          </p:cNvCxnSpPr>
          <p:nvPr/>
        </p:nvCxnSpPr>
        <p:spPr>
          <a:xfrm>
            <a:off x="670449" y="4795604"/>
            <a:ext cx="124732" cy="85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Mond 64"/>
          <p:cNvSpPr/>
          <p:nvPr/>
        </p:nvSpPr>
        <p:spPr bwMode="auto">
          <a:xfrm rot="10800000">
            <a:off x="5954080" y="3018861"/>
            <a:ext cx="86264" cy="214009"/>
          </a:xfrm>
          <a:prstGeom prst="moon">
            <a:avLst>
              <a:gd name="adj" fmla="val 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66" name="Gerader Verbinder 65"/>
          <p:cNvCxnSpPr>
            <a:stCxn id="65" idx="1"/>
          </p:cNvCxnSpPr>
          <p:nvPr/>
        </p:nvCxnSpPr>
        <p:spPr>
          <a:xfrm flipV="1">
            <a:off x="6040344" y="3123077"/>
            <a:ext cx="168656" cy="27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7" name="Ellipse 66"/>
          <p:cNvSpPr/>
          <p:nvPr/>
        </p:nvSpPr>
        <p:spPr bwMode="auto">
          <a:xfrm>
            <a:off x="5868144" y="2543978"/>
            <a:ext cx="210286" cy="21028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68" name="Gerader Verbinder 67"/>
          <p:cNvCxnSpPr>
            <a:stCxn id="67" idx="6"/>
          </p:cNvCxnSpPr>
          <p:nvPr/>
        </p:nvCxnSpPr>
        <p:spPr>
          <a:xfrm>
            <a:off x="6078430" y="2649121"/>
            <a:ext cx="124732" cy="85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Ellipse 71"/>
          <p:cNvSpPr/>
          <p:nvPr/>
        </p:nvSpPr>
        <p:spPr bwMode="auto">
          <a:xfrm>
            <a:off x="5868144" y="4723575"/>
            <a:ext cx="210286" cy="21028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73" name="Gerader Verbinder 72"/>
          <p:cNvCxnSpPr>
            <a:stCxn id="72" idx="6"/>
          </p:cNvCxnSpPr>
          <p:nvPr/>
        </p:nvCxnSpPr>
        <p:spPr>
          <a:xfrm>
            <a:off x="6078430" y="4828718"/>
            <a:ext cx="124732" cy="85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1" name="Textfeld 40"/>
          <p:cNvSpPr txBox="1"/>
          <p:nvPr/>
        </p:nvSpPr>
        <p:spPr>
          <a:xfrm>
            <a:off x="3756410" y="2946430"/>
            <a:ext cx="196771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smtClean="0"/>
              <a:t>&lt;&lt;</a:t>
            </a:r>
            <a:r>
              <a:rPr lang="de-DE" sz="1600" dirty="0" err="1" smtClean="0"/>
              <a:t>Correspondence</a:t>
            </a:r>
            <a:r>
              <a:rPr lang="de-DE" sz="1600" dirty="0" smtClean="0"/>
              <a:t>&gt;&gt;</a:t>
            </a:r>
            <a:endParaRPr lang="en-US" sz="1600" dirty="0" smtClean="0"/>
          </a:p>
        </p:txBody>
      </p:sp>
      <p:sp>
        <p:nvSpPr>
          <p:cNvPr id="75" name="Textfeld 74"/>
          <p:cNvSpPr txBox="1"/>
          <p:nvPr/>
        </p:nvSpPr>
        <p:spPr>
          <a:xfrm>
            <a:off x="3760846" y="4400465"/>
            <a:ext cx="196771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smtClean="0"/>
              <a:t>&lt;&lt;</a:t>
            </a:r>
            <a:r>
              <a:rPr lang="de-DE" sz="1600" dirty="0" err="1" smtClean="0"/>
              <a:t>Correspondence</a:t>
            </a:r>
            <a:r>
              <a:rPr lang="de-DE" sz="1600" dirty="0" smtClean="0"/>
              <a:t>&gt;&gt;</a:t>
            </a:r>
            <a:endParaRPr lang="en-US" sz="1600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293-01E0-417C-BF1E-7F3AD6AB8A3E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8" name="Textfeld 7"/>
          <p:cNvSpPr txBox="1"/>
          <p:nvPr/>
        </p:nvSpPr>
        <p:spPr>
          <a:xfrm>
            <a:off x="802284" y="375047"/>
            <a:ext cx="133908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</a:rPr>
              <a:t>Version 1</a:t>
            </a:r>
            <a:endParaRPr lang="en-US" sz="2400" dirty="0" smtClean="0">
              <a:ln w="0"/>
              <a:solidFill>
                <a:schemeClr val="accent1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126593" y="375046"/>
            <a:ext cx="133908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</a:rPr>
              <a:t>Version 2</a:t>
            </a:r>
            <a:endParaRPr lang="en-US" sz="2400" dirty="0" smtClean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1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3" dur="1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1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" dur="1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5" dur="1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1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1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1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2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5" dur="12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8" dur="1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77" grpId="0" animBg="1"/>
      <p:bldP spid="25" grpId="0" animBg="1"/>
      <p:bldP spid="76" grpId="0" animBg="1"/>
      <p:bldP spid="80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2" grpId="0" animBg="1"/>
      <p:bldP spid="29" grpId="0" animBg="1"/>
      <p:bldP spid="58" grpId="0" animBg="1"/>
      <p:bldP spid="61" grpId="0" animBg="1"/>
      <p:bldP spid="65" grpId="0" animBg="1"/>
      <p:bldP spid="67" grpId="0" animBg="1"/>
      <p:bldP spid="72" grpId="0" animBg="1"/>
      <p:bldP spid="41" grpId="0"/>
      <p:bldP spid="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20</a:t>
            </a:fld>
            <a:endParaRPr lang="sl-SI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197500" y="202200"/>
            <a:ext cx="4635269" cy="1110980"/>
            <a:chOff x="197500" y="202200"/>
            <a:chExt cx="4635269" cy="1110980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197500" y="223081"/>
              <a:ext cx="4635269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 smtClean="0"/>
                <a:t>What‘s your beef</a:t>
              </a:r>
            </a:p>
            <a:p>
              <a:r>
                <a:rPr lang="en-US" sz="2000" dirty="0" smtClean="0"/>
                <a:t>with GMF?</a:t>
              </a:r>
              <a:endParaRPr lang="en-US" sz="2000" dirty="0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789" y="202200"/>
              <a:ext cx="1110980" cy="1110980"/>
            </a:xfrm>
            <a:prstGeom prst="rect">
              <a:avLst/>
            </a:prstGeom>
          </p:spPr>
        </p:pic>
        <p:grpSp>
          <p:nvGrpSpPr>
            <p:cNvPr id="15" name="Gruppieren 14"/>
            <p:cNvGrpSpPr/>
            <p:nvPr/>
          </p:nvGrpSpPr>
          <p:grpSpPr>
            <a:xfrm>
              <a:off x="2318661" y="296111"/>
              <a:ext cx="1318775" cy="920882"/>
              <a:chOff x="196784" y="222346"/>
              <a:chExt cx="8407664" cy="5870950"/>
            </a:xfrm>
          </p:grpSpPr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84" y="222346"/>
                <a:ext cx="8407664" cy="5870950"/>
              </a:xfrm>
              <a:prstGeom prst="rect">
                <a:avLst/>
              </a:prstGeom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532281" y="836712"/>
                <a:ext cx="7474250" cy="4968552"/>
                <a:chOff x="532281" y="836712"/>
                <a:chExt cx="7474250" cy="4968552"/>
              </a:xfrm>
            </p:grpSpPr>
            <p:sp>
              <p:nvSpPr>
                <p:cNvPr id="18" name="Rechteck 17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hteck 18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Grafik 1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1369606" y="3041289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88296" y="4720135"/>
                  <a:ext cx="241110" cy="152640"/>
                </a:xfrm>
                <a:prstGeom prst="rect">
                  <a:avLst/>
                </a:prstGeom>
              </p:spPr>
            </p:pic>
            <p:pic>
              <p:nvPicPr>
                <p:cNvPr id="22" name="Grafik 2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32281" y="3043304"/>
                  <a:ext cx="253800" cy="241680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562867" y="2542490"/>
                  <a:ext cx="12700" cy="787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66"/>
                <p:cNvSpPr>
                  <a:spLocks noEditPoints="1"/>
                </p:cNvSpPr>
                <p:nvPr/>
              </p:nvSpPr>
              <p:spPr bwMode="auto">
                <a:xfrm>
                  <a:off x="4930374" y="2706746"/>
                  <a:ext cx="184150" cy="153988"/>
                </a:xfrm>
                <a:custGeom>
                  <a:avLst/>
                  <a:gdLst>
                    <a:gd name="T0" fmla="*/ 19 w 116"/>
                    <a:gd name="T1" fmla="*/ 97 h 97"/>
                    <a:gd name="T2" fmla="*/ 116 w 116"/>
                    <a:gd name="T3" fmla="*/ 97 h 97"/>
                    <a:gd name="T4" fmla="*/ 116 w 116"/>
                    <a:gd name="T5" fmla="*/ 0 h 97"/>
                    <a:gd name="T6" fmla="*/ 19 w 116"/>
                    <a:gd name="T7" fmla="*/ 0 h 97"/>
                    <a:gd name="T8" fmla="*/ 19 w 116"/>
                    <a:gd name="T9" fmla="*/ 20 h 97"/>
                    <a:gd name="T10" fmla="*/ 39 w 116"/>
                    <a:gd name="T11" fmla="*/ 20 h 97"/>
                    <a:gd name="T12" fmla="*/ 39 w 116"/>
                    <a:gd name="T13" fmla="*/ 39 h 97"/>
                    <a:gd name="T14" fmla="*/ 19 w 116"/>
                    <a:gd name="T15" fmla="*/ 39 h 97"/>
                    <a:gd name="T16" fmla="*/ 19 w 116"/>
                    <a:gd name="T17" fmla="*/ 59 h 97"/>
                    <a:gd name="T18" fmla="*/ 39 w 116"/>
                    <a:gd name="T19" fmla="*/ 59 h 97"/>
                    <a:gd name="T20" fmla="*/ 39 w 116"/>
                    <a:gd name="T21" fmla="*/ 78 h 97"/>
                    <a:gd name="T22" fmla="*/ 19 w 116"/>
                    <a:gd name="T23" fmla="*/ 78 h 97"/>
                    <a:gd name="T24" fmla="*/ 19 w 116"/>
                    <a:gd name="T25" fmla="*/ 97 h 97"/>
                    <a:gd name="T26" fmla="*/ 0 w 116"/>
                    <a:gd name="T27" fmla="*/ 78 h 97"/>
                    <a:gd name="T28" fmla="*/ 39 w 116"/>
                    <a:gd name="T29" fmla="*/ 78 h 97"/>
                    <a:gd name="T30" fmla="*/ 39 w 116"/>
                    <a:gd name="T31" fmla="*/ 59 h 97"/>
                    <a:gd name="T32" fmla="*/ 0 w 116"/>
                    <a:gd name="T33" fmla="*/ 59 h 97"/>
                    <a:gd name="T34" fmla="*/ 0 w 116"/>
                    <a:gd name="T35" fmla="*/ 78 h 97"/>
                    <a:gd name="T36" fmla="*/ 0 w 116"/>
                    <a:gd name="T37" fmla="*/ 39 h 97"/>
                    <a:gd name="T38" fmla="*/ 39 w 116"/>
                    <a:gd name="T39" fmla="*/ 39 h 97"/>
                    <a:gd name="T40" fmla="*/ 39 w 116"/>
                    <a:gd name="T41" fmla="*/ 20 h 97"/>
                    <a:gd name="T42" fmla="*/ 0 w 116"/>
                    <a:gd name="T43" fmla="*/ 20 h 97"/>
                    <a:gd name="T44" fmla="*/ 0 w 116"/>
                    <a:gd name="T45" fmla="*/ 3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5" name="Grafik 2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2454" y="4720135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26" name="Gerade Verbindung mit Pfeil 25"/>
                <p:cNvCxnSpPr>
                  <a:stCxn id="20" idx="3"/>
                  <a:endCxn id="22" idx="1"/>
                </p:cNvCxnSpPr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/>
                <p:cNvCxnSpPr>
                  <a:stCxn id="21" idx="1"/>
                  <a:endCxn id="25" idx="3"/>
                </p:cNvCxnSpPr>
                <p:nvPr/>
              </p:nvCxnSpPr>
              <p:spPr>
                <a:xfrm flipH="1">
                  <a:off x="793564" y="4796455"/>
                  <a:ext cx="59473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8" name="Grafik 2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960171" y="2964791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4259450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30" name="Gerader Verbinder 2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" name="Grafik 3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  <p:sp>
              <p:nvSpPr>
                <p:cNvPr id="34" name="Rechteck 33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hteck 34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hteck 35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hteck 36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hteck 37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hteck 38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hteck 39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hteck 40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hteck 41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hteck 42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hteck 43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hteck 45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hteck 46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hteck 47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hteck 48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hteck 49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hteck 50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fik 51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lum bright="18000" contrast="44000"/>
                </a:blip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Gruppieren 52"/>
          <p:cNvGrpSpPr/>
          <p:nvPr/>
        </p:nvGrpSpPr>
        <p:grpSpPr>
          <a:xfrm>
            <a:off x="1952511" y="1681588"/>
            <a:ext cx="4649535" cy="1080863"/>
            <a:chOff x="611559" y="1764262"/>
            <a:chExt cx="6848223" cy="1591986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11559" y="1764262"/>
              <a:ext cx="6848223" cy="1591986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How about an alternative?</a:t>
              </a:r>
              <a:endParaRPr lang="en-US" sz="2000" dirty="0"/>
            </a:p>
          </p:txBody>
        </p:sp>
        <p:pic>
          <p:nvPicPr>
            <p:cNvPr id="55" name="Grafik 5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" r="51686"/>
            <a:stretch/>
          </p:blipFill>
          <p:spPr>
            <a:xfrm>
              <a:off x="5138133" y="2110154"/>
              <a:ext cx="2183111" cy="909871"/>
            </a:xfrm>
            <a:prstGeom prst="rect">
              <a:avLst/>
            </a:prstGeom>
          </p:spPr>
        </p:pic>
      </p:grpSp>
      <p:grpSp>
        <p:nvGrpSpPr>
          <p:cNvPr id="64" name="Gruppieren 63"/>
          <p:cNvGrpSpPr/>
          <p:nvPr/>
        </p:nvGrpSpPr>
        <p:grpSpPr>
          <a:xfrm>
            <a:off x="3086689" y="3221901"/>
            <a:ext cx="4635268" cy="1080863"/>
            <a:chOff x="1967406" y="4164613"/>
            <a:chExt cx="4635268" cy="1080863"/>
          </a:xfrm>
        </p:grpSpPr>
        <p:sp>
          <p:nvSpPr>
            <p:cNvPr id="60" name="Abgerundetes Rechteck 59"/>
            <p:cNvSpPr/>
            <p:nvPr/>
          </p:nvSpPr>
          <p:spPr bwMode="auto">
            <a:xfrm>
              <a:off x="1967406" y="4164613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2000" dirty="0" err="1"/>
                <a:t>What</a:t>
              </a:r>
              <a:r>
                <a:rPr lang="de-DE" sz="2000" dirty="0"/>
                <a:t> </a:t>
              </a:r>
              <a:r>
                <a:rPr lang="de-DE" sz="2000" dirty="0" err="1"/>
                <a:t>about</a:t>
              </a:r>
              <a:r>
                <a:rPr lang="de-DE" sz="2000" dirty="0"/>
                <a:t> </a:t>
              </a:r>
              <a:r>
                <a:rPr lang="de-DE" sz="2000" dirty="0" err="1" smtClean="0"/>
                <a:t>the</a:t>
              </a:r>
              <a:endParaRPr lang="de-DE" sz="2000" dirty="0"/>
            </a:p>
            <a:p>
              <a:r>
                <a:rPr lang="de-DE" sz="2000" dirty="0" err="1"/>
                <a:t>requirements</a:t>
              </a:r>
              <a:r>
                <a:rPr lang="de-DE" sz="2000" dirty="0"/>
                <a:t>?</a:t>
              </a:r>
              <a:endParaRPr lang="en-US" sz="2000" dirty="0"/>
            </a:p>
          </p:txBody>
        </p:sp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948" y="4235369"/>
              <a:ext cx="1443638" cy="887204"/>
            </a:xfrm>
            <a:prstGeom prst="rect">
              <a:avLst/>
            </a:prstGeom>
          </p:spPr>
        </p:pic>
      </p:grpSp>
      <p:grpSp>
        <p:nvGrpSpPr>
          <p:cNvPr id="71" name="Gruppieren 70"/>
          <p:cNvGrpSpPr/>
          <p:nvPr/>
        </p:nvGrpSpPr>
        <p:grpSpPr>
          <a:xfrm>
            <a:off x="4119518" y="4745913"/>
            <a:ext cx="4635268" cy="1147790"/>
            <a:chOff x="2411095" y="5008757"/>
            <a:chExt cx="4635268" cy="1147790"/>
          </a:xfrm>
        </p:grpSpPr>
        <p:sp>
          <p:nvSpPr>
            <p:cNvPr id="67" name="Abgerundetes Rechteck 66"/>
            <p:cNvSpPr/>
            <p:nvPr/>
          </p:nvSpPr>
          <p:spPr bwMode="auto">
            <a:xfrm>
              <a:off x="2411095" y="5075684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What have we learned?</a:t>
              </a:r>
              <a:endParaRPr lang="en-US" sz="2000" dirty="0"/>
            </a:p>
          </p:txBody>
        </p:sp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643" y="5008757"/>
              <a:ext cx="1108449" cy="1108449"/>
            </a:xfrm>
            <a:prstGeom prst="rect">
              <a:avLst/>
            </a:prstGeom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76E8-A4E8-4F1D-9E13-54C618968669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152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 bwMode="auto">
          <a:xfrm>
            <a:off x="3599892" y="2492894"/>
            <a:ext cx="3456384" cy="1643253"/>
          </a:xfrm>
          <a:prstGeom prst="roundRect">
            <a:avLst>
              <a:gd name="adj" fmla="val 5946"/>
            </a:avLst>
          </a:prstGeom>
          <a:solidFill>
            <a:schemeClr val="bg1">
              <a:lumMod val="95000"/>
            </a:schemeClr>
          </a:solidFill>
          <a:ln w="19050" cap="rnd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21</a:t>
            </a:fld>
            <a:endParaRPr lang="sl-SI" dirty="0"/>
          </a:p>
        </p:txBody>
      </p:sp>
      <p:sp>
        <p:nvSpPr>
          <p:cNvPr id="9" name="Rechteck 8"/>
          <p:cNvSpPr/>
          <p:nvPr/>
        </p:nvSpPr>
        <p:spPr bwMode="auto">
          <a:xfrm>
            <a:off x="3707904" y="2564904"/>
            <a:ext cx="3240360" cy="1440160"/>
          </a:xfrm>
          <a:prstGeom prst="rect">
            <a:avLst/>
          </a:prstGeom>
          <a:solidFill>
            <a:schemeClr val="bg1"/>
          </a:solidFill>
          <a:ln w="15875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6372200" y="2708919"/>
            <a:ext cx="311026" cy="362768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6262674" y="2786640"/>
            <a:ext cx="239018" cy="94868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6262674" y="2929163"/>
            <a:ext cx="239018" cy="94868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Textfeld 12"/>
          <p:cNvSpPr txBox="1"/>
          <p:nvPr/>
        </p:nvSpPr>
        <p:spPr>
          <a:xfrm>
            <a:off x="3695906" y="2622393"/>
            <a:ext cx="195887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AssemblyComponent</a:t>
            </a:r>
            <a:endParaRPr lang="en-US" sz="1600" dirty="0" smtClean="0"/>
          </a:p>
        </p:txBody>
      </p:sp>
      <p:sp>
        <p:nvSpPr>
          <p:cNvPr id="17" name="Ellipse 16"/>
          <p:cNvSpPr/>
          <p:nvPr/>
        </p:nvSpPr>
        <p:spPr bwMode="auto">
          <a:xfrm>
            <a:off x="2306404" y="2786640"/>
            <a:ext cx="401638" cy="401638"/>
          </a:xfrm>
          <a:prstGeom prst="ellipse">
            <a:avLst/>
          </a:prstGeom>
          <a:solidFill>
            <a:schemeClr val="bg1"/>
          </a:solidFill>
          <a:ln w="15875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19" name="Gerader Verbinder 18"/>
          <p:cNvCxnSpPr>
            <a:stCxn id="17" idx="6"/>
          </p:cNvCxnSpPr>
          <p:nvPr/>
        </p:nvCxnSpPr>
        <p:spPr>
          <a:xfrm>
            <a:off x="2708042" y="2987459"/>
            <a:ext cx="99986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1932135" y="3284984"/>
            <a:ext cx="129029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ProvidedRole</a:t>
            </a:r>
            <a:endParaRPr lang="en-US" sz="1600" dirty="0" smtClean="0"/>
          </a:p>
        </p:txBody>
      </p:sp>
      <p:grpSp>
        <p:nvGrpSpPr>
          <p:cNvPr id="26" name="Gruppieren 25"/>
          <p:cNvGrpSpPr/>
          <p:nvPr/>
        </p:nvGrpSpPr>
        <p:grpSpPr>
          <a:xfrm>
            <a:off x="736609" y="1246138"/>
            <a:ext cx="3762099" cy="792088"/>
            <a:chOff x="615269" y="802571"/>
            <a:chExt cx="3762099" cy="792088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637077" y="802571"/>
              <a:ext cx="3740291" cy="792088"/>
              <a:chOff x="2051720" y="692696"/>
              <a:chExt cx="4752528" cy="792088"/>
            </a:xfrm>
          </p:grpSpPr>
          <p:sp>
            <p:nvSpPr>
              <p:cNvPr id="22" name="Rechteck 21"/>
              <p:cNvSpPr/>
              <p:nvPr/>
            </p:nvSpPr>
            <p:spPr bwMode="auto">
              <a:xfrm>
                <a:off x="2051720" y="692696"/>
                <a:ext cx="4752528" cy="79208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b="1" u="sng" dirty="0" err="1" smtClean="0"/>
                  <a:t>OperationProvidedRoleShape</a:t>
                </a:r>
                <a:r>
                  <a:rPr lang="de-DE" b="1" u="sng" dirty="0" smtClean="0"/>
                  <a:t> : Shape</a:t>
                </a:r>
                <a:endParaRPr lang="en-US" b="1" u="sng" dirty="0"/>
              </a:p>
            </p:txBody>
          </p:sp>
          <p:cxnSp>
            <p:nvCxnSpPr>
              <p:cNvPr id="23" name="Gerader Verbinder 22"/>
              <p:cNvCxnSpPr>
                <a:stCxn id="22" idx="1"/>
                <a:endCxn id="22" idx="3"/>
              </p:cNvCxnSpPr>
              <p:nvPr/>
            </p:nvCxnSpPr>
            <p:spPr>
              <a:xfrm>
                <a:off x="2051720" y="1088740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Gerader Verbinder 23"/>
              <p:cNvCxnSpPr/>
              <p:nvPr/>
            </p:nvCxnSpPr>
            <p:spPr>
              <a:xfrm>
                <a:off x="2051720" y="1340768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25" name="Textfeld 24"/>
            <p:cNvSpPr txBox="1"/>
            <p:nvPr/>
          </p:nvSpPr>
          <p:spPr>
            <a:xfrm>
              <a:off x="615269" y="1146230"/>
              <a:ext cx="2378921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graphicsAlgorithm</a:t>
              </a:r>
              <a:r>
                <a:rPr lang="de-DE" sz="1600" dirty="0" smtClean="0"/>
                <a:t> : Ellipse</a:t>
              </a:r>
              <a:endParaRPr lang="en-US" sz="1600" dirty="0" smtClean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3923220" y="247877"/>
            <a:ext cx="2327622" cy="792088"/>
            <a:chOff x="615269" y="802571"/>
            <a:chExt cx="3762099" cy="792088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637077" y="802571"/>
              <a:ext cx="3740291" cy="792088"/>
              <a:chOff x="2051720" y="692696"/>
              <a:chExt cx="4752528" cy="792088"/>
            </a:xfrm>
          </p:grpSpPr>
          <p:sp>
            <p:nvSpPr>
              <p:cNvPr id="30" name="Rechteck 29"/>
              <p:cNvSpPr/>
              <p:nvPr/>
            </p:nvSpPr>
            <p:spPr bwMode="auto">
              <a:xfrm>
                <a:off x="2051720" y="692696"/>
                <a:ext cx="4752528" cy="79208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b="1" u="sng" dirty="0" err="1" smtClean="0"/>
                  <a:t>TextShape</a:t>
                </a:r>
                <a:r>
                  <a:rPr lang="de-DE" b="1" u="sng" dirty="0" smtClean="0"/>
                  <a:t> : Shape</a:t>
                </a:r>
                <a:endParaRPr lang="en-US" b="1" u="sng" dirty="0"/>
              </a:p>
            </p:txBody>
          </p:sp>
          <p:cxnSp>
            <p:nvCxnSpPr>
              <p:cNvPr id="31" name="Gerader Verbinder 30"/>
              <p:cNvCxnSpPr>
                <a:stCxn id="30" idx="1"/>
                <a:endCxn id="30" idx="3"/>
              </p:cNvCxnSpPr>
              <p:nvPr/>
            </p:nvCxnSpPr>
            <p:spPr>
              <a:xfrm>
                <a:off x="2051720" y="1088740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2051720" y="1340768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29" name="Textfeld 28"/>
            <p:cNvSpPr txBox="1"/>
            <p:nvPr/>
          </p:nvSpPr>
          <p:spPr>
            <a:xfrm>
              <a:off x="615269" y="1146230"/>
              <a:ext cx="3535970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graphicsAlgorithm</a:t>
              </a:r>
              <a:r>
                <a:rPr lang="de-DE" sz="1600" dirty="0" smtClean="0"/>
                <a:t> : Text</a:t>
              </a:r>
              <a:endParaRPr lang="en-US" sz="1600" dirty="0" smtClean="0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5331452" y="1246552"/>
            <a:ext cx="4209100" cy="792088"/>
            <a:chOff x="615269" y="802571"/>
            <a:chExt cx="4822086" cy="792088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637077" y="802571"/>
              <a:ext cx="3740293" cy="792088"/>
              <a:chOff x="2051720" y="692696"/>
              <a:chExt cx="4752530" cy="792088"/>
            </a:xfrm>
          </p:grpSpPr>
          <p:sp>
            <p:nvSpPr>
              <p:cNvPr id="36" name="Rechteck 35"/>
              <p:cNvSpPr/>
              <p:nvPr/>
            </p:nvSpPr>
            <p:spPr bwMode="auto">
              <a:xfrm>
                <a:off x="2051721" y="692696"/>
                <a:ext cx="4752529" cy="79208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b="1" u="sng" dirty="0" err="1" smtClean="0"/>
                  <a:t>ContainerShape</a:t>
                </a:r>
                <a:r>
                  <a:rPr lang="de-DE" b="1" u="sng" dirty="0" smtClean="0"/>
                  <a:t>: Shape</a:t>
                </a:r>
                <a:endParaRPr lang="en-US" b="1" u="sng" dirty="0"/>
              </a:p>
            </p:txBody>
          </p:sp>
          <p:cxnSp>
            <p:nvCxnSpPr>
              <p:cNvPr id="37" name="Gerader Verbinder 36"/>
              <p:cNvCxnSpPr>
                <a:stCxn id="36" idx="1"/>
                <a:endCxn id="36" idx="3"/>
              </p:cNvCxnSpPr>
              <p:nvPr/>
            </p:nvCxnSpPr>
            <p:spPr>
              <a:xfrm>
                <a:off x="2051720" y="1088740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2051720" y="1340768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35" name="Textfeld 34"/>
            <p:cNvSpPr txBox="1"/>
            <p:nvPr/>
          </p:nvSpPr>
          <p:spPr>
            <a:xfrm>
              <a:off x="615269" y="1146230"/>
              <a:ext cx="4822086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graphicsAlgorithm</a:t>
              </a:r>
              <a:r>
                <a:rPr lang="de-DE" sz="1600" dirty="0" smtClean="0"/>
                <a:t> : </a:t>
              </a:r>
              <a:r>
                <a:rPr lang="de-DE" sz="1600" dirty="0" err="1" smtClean="0"/>
                <a:t>InvisibleRectangle</a:t>
              </a:r>
              <a:endParaRPr lang="en-US" sz="1600" dirty="0" smtClean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880403" y="5024534"/>
            <a:ext cx="3762099" cy="792088"/>
            <a:chOff x="615269" y="802571"/>
            <a:chExt cx="3762099" cy="792088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637077" y="802571"/>
              <a:ext cx="3740291" cy="792088"/>
              <a:chOff x="2051720" y="692696"/>
              <a:chExt cx="4752528" cy="792088"/>
            </a:xfrm>
          </p:grpSpPr>
          <p:sp>
            <p:nvSpPr>
              <p:cNvPr id="42" name="Rechteck 41"/>
              <p:cNvSpPr/>
              <p:nvPr/>
            </p:nvSpPr>
            <p:spPr bwMode="auto">
              <a:xfrm>
                <a:off x="2051720" y="692696"/>
                <a:ext cx="4752528" cy="79208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b="1" u="sng" dirty="0" err="1" smtClean="0"/>
                  <a:t>ProvidedRoleConnector</a:t>
                </a:r>
                <a:r>
                  <a:rPr lang="de-DE" b="1" u="sng" dirty="0" smtClean="0"/>
                  <a:t> : Shape</a:t>
                </a:r>
                <a:endParaRPr lang="en-US" b="1" u="sng" dirty="0"/>
              </a:p>
            </p:txBody>
          </p:sp>
          <p:cxnSp>
            <p:nvCxnSpPr>
              <p:cNvPr id="43" name="Gerader Verbinder 42"/>
              <p:cNvCxnSpPr>
                <a:stCxn id="42" idx="1"/>
                <a:endCxn id="42" idx="3"/>
              </p:cNvCxnSpPr>
              <p:nvPr/>
            </p:nvCxnSpPr>
            <p:spPr>
              <a:xfrm>
                <a:off x="2051720" y="1088740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2051720" y="1340768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41" name="Textfeld 40"/>
            <p:cNvSpPr txBox="1"/>
            <p:nvPr/>
          </p:nvSpPr>
          <p:spPr>
            <a:xfrm>
              <a:off x="615269" y="1146230"/>
              <a:ext cx="2502480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graphicsAlgorithm</a:t>
              </a:r>
              <a:r>
                <a:rPr lang="de-DE" sz="1600" dirty="0" smtClean="0"/>
                <a:t> : </a:t>
              </a:r>
              <a:r>
                <a:rPr lang="de-DE" sz="1600" dirty="0" err="1" smtClean="0"/>
                <a:t>Polyline</a:t>
              </a:r>
              <a:endParaRPr lang="en-US" sz="1600" dirty="0" smtClean="0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4887295" y="5024534"/>
            <a:ext cx="3584264" cy="792088"/>
            <a:chOff x="615269" y="802571"/>
            <a:chExt cx="3843956" cy="792088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637077" y="802571"/>
              <a:ext cx="3740291" cy="792088"/>
              <a:chOff x="2051720" y="692696"/>
              <a:chExt cx="4752528" cy="792088"/>
            </a:xfrm>
          </p:grpSpPr>
          <p:sp>
            <p:nvSpPr>
              <p:cNvPr id="48" name="Rechteck 47"/>
              <p:cNvSpPr/>
              <p:nvPr/>
            </p:nvSpPr>
            <p:spPr bwMode="auto">
              <a:xfrm>
                <a:off x="2051720" y="692696"/>
                <a:ext cx="4752528" cy="79208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b="1" u="sng" dirty="0" err="1" smtClean="0"/>
                  <a:t>AssemblyContextShape</a:t>
                </a:r>
                <a:r>
                  <a:rPr lang="de-DE" b="1" u="sng" dirty="0" smtClean="0"/>
                  <a:t> : Shape</a:t>
                </a:r>
                <a:endParaRPr lang="en-US" b="1" u="sng" dirty="0"/>
              </a:p>
            </p:txBody>
          </p:sp>
          <p:cxnSp>
            <p:nvCxnSpPr>
              <p:cNvPr id="49" name="Gerader Verbinder 48"/>
              <p:cNvCxnSpPr>
                <a:stCxn id="48" idx="1"/>
                <a:endCxn id="48" idx="3"/>
              </p:cNvCxnSpPr>
              <p:nvPr/>
            </p:nvCxnSpPr>
            <p:spPr>
              <a:xfrm>
                <a:off x="2051720" y="1088740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2051720" y="1340768"/>
                <a:ext cx="475252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47" name="Textfeld 46"/>
            <p:cNvSpPr txBox="1"/>
            <p:nvPr/>
          </p:nvSpPr>
          <p:spPr>
            <a:xfrm>
              <a:off x="615269" y="1146230"/>
              <a:ext cx="3843956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graphicsAlgorithm</a:t>
              </a:r>
              <a:r>
                <a:rPr lang="de-DE" sz="1600" dirty="0" smtClean="0"/>
                <a:t> : </a:t>
              </a:r>
              <a:r>
                <a:rPr lang="de-DE" sz="1600" dirty="0" err="1" smtClean="0"/>
                <a:t>Rectangle</a:t>
              </a:r>
              <a:endParaRPr lang="en-US" sz="1600" dirty="0" smtClean="0"/>
            </a:p>
          </p:txBody>
        </p:sp>
      </p:grpSp>
      <p:cxnSp>
        <p:nvCxnSpPr>
          <p:cNvPr id="54" name="Gerader Verbinder 53"/>
          <p:cNvCxnSpPr>
            <a:stCxn id="22" idx="2"/>
            <a:endCxn id="17" idx="0"/>
          </p:cNvCxnSpPr>
          <p:nvPr/>
        </p:nvCxnSpPr>
        <p:spPr>
          <a:xfrm flipH="1">
            <a:off x="2507223" y="2038226"/>
            <a:ext cx="121340" cy="74841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>
            <a:stCxn id="30" idx="2"/>
          </p:cNvCxnSpPr>
          <p:nvPr/>
        </p:nvCxnSpPr>
        <p:spPr>
          <a:xfrm flipH="1">
            <a:off x="4655605" y="1039965"/>
            <a:ext cx="438173" cy="170040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>
            <a:stCxn id="36" idx="2"/>
            <a:endCxn id="15" idx="0"/>
          </p:cNvCxnSpPr>
          <p:nvPr/>
        </p:nvCxnSpPr>
        <p:spPr>
          <a:xfrm flipH="1">
            <a:off x="5328084" y="2038640"/>
            <a:ext cx="1654817" cy="45425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>
            <a:stCxn id="48" idx="0"/>
            <a:endCxn id="9" idx="2"/>
          </p:cNvCxnSpPr>
          <p:nvPr/>
        </p:nvCxnSpPr>
        <p:spPr>
          <a:xfrm flipH="1" flipV="1">
            <a:off x="5328084" y="4005064"/>
            <a:ext cx="1323347" cy="101947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V="1">
            <a:off x="3193815" y="3024032"/>
            <a:ext cx="40608" cy="19481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4C43-3FD9-49B4-B6F7-673D41FDEF4C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64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olke 11"/>
          <p:cNvSpPr/>
          <p:nvPr/>
        </p:nvSpPr>
        <p:spPr bwMode="auto">
          <a:xfrm>
            <a:off x="107504" y="1065614"/>
            <a:ext cx="4282762" cy="2880749"/>
          </a:xfrm>
          <a:prstGeom prst="cloud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819319" y="6264802"/>
            <a:ext cx="3888432" cy="365125"/>
          </a:xfrm>
        </p:spPr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3</a:t>
            </a:fld>
            <a:endParaRPr lang="sl-SI" dirty="0"/>
          </a:p>
        </p:txBody>
      </p:sp>
      <p:sp>
        <p:nvSpPr>
          <p:cNvPr id="47" name="Freeform 166"/>
          <p:cNvSpPr>
            <a:spLocks noEditPoints="1"/>
          </p:cNvSpPr>
          <p:nvPr/>
        </p:nvSpPr>
        <p:spPr bwMode="auto">
          <a:xfrm>
            <a:off x="4930374" y="2706746"/>
            <a:ext cx="184150" cy="153988"/>
          </a:xfrm>
          <a:custGeom>
            <a:avLst/>
            <a:gdLst>
              <a:gd name="T0" fmla="*/ 19 w 116"/>
              <a:gd name="T1" fmla="*/ 97 h 97"/>
              <a:gd name="T2" fmla="*/ 116 w 116"/>
              <a:gd name="T3" fmla="*/ 97 h 97"/>
              <a:gd name="T4" fmla="*/ 116 w 116"/>
              <a:gd name="T5" fmla="*/ 0 h 97"/>
              <a:gd name="T6" fmla="*/ 19 w 116"/>
              <a:gd name="T7" fmla="*/ 0 h 97"/>
              <a:gd name="T8" fmla="*/ 19 w 116"/>
              <a:gd name="T9" fmla="*/ 20 h 97"/>
              <a:gd name="T10" fmla="*/ 39 w 116"/>
              <a:gd name="T11" fmla="*/ 20 h 97"/>
              <a:gd name="T12" fmla="*/ 39 w 116"/>
              <a:gd name="T13" fmla="*/ 39 h 97"/>
              <a:gd name="T14" fmla="*/ 19 w 116"/>
              <a:gd name="T15" fmla="*/ 39 h 97"/>
              <a:gd name="T16" fmla="*/ 19 w 116"/>
              <a:gd name="T17" fmla="*/ 59 h 97"/>
              <a:gd name="T18" fmla="*/ 39 w 116"/>
              <a:gd name="T19" fmla="*/ 59 h 97"/>
              <a:gd name="T20" fmla="*/ 39 w 116"/>
              <a:gd name="T21" fmla="*/ 78 h 97"/>
              <a:gd name="T22" fmla="*/ 19 w 116"/>
              <a:gd name="T23" fmla="*/ 78 h 97"/>
              <a:gd name="T24" fmla="*/ 19 w 116"/>
              <a:gd name="T25" fmla="*/ 97 h 97"/>
              <a:gd name="T26" fmla="*/ 0 w 116"/>
              <a:gd name="T27" fmla="*/ 78 h 97"/>
              <a:gd name="T28" fmla="*/ 39 w 116"/>
              <a:gd name="T29" fmla="*/ 78 h 97"/>
              <a:gd name="T30" fmla="*/ 39 w 116"/>
              <a:gd name="T31" fmla="*/ 59 h 97"/>
              <a:gd name="T32" fmla="*/ 0 w 116"/>
              <a:gd name="T33" fmla="*/ 59 h 97"/>
              <a:gd name="T34" fmla="*/ 0 w 116"/>
              <a:gd name="T35" fmla="*/ 78 h 97"/>
              <a:gd name="T36" fmla="*/ 0 w 116"/>
              <a:gd name="T37" fmla="*/ 39 h 97"/>
              <a:gd name="T38" fmla="*/ 39 w 116"/>
              <a:gd name="T39" fmla="*/ 39 h 97"/>
              <a:gd name="T40" fmla="*/ 39 w 116"/>
              <a:gd name="T41" fmla="*/ 20 h 97"/>
              <a:gd name="T42" fmla="*/ 0 w 116"/>
              <a:gd name="T43" fmla="*/ 20 h 97"/>
              <a:gd name="T44" fmla="*/ 0 w 116"/>
              <a:gd name="T4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uppieren 20"/>
          <p:cNvGrpSpPr/>
          <p:nvPr/>
        </p:nvGrpSpPr>
        <p:grpSpPr>
          <a:xfrm>
            <a:off x="4499992" y="1068605"/>
            <a:ext cx="4530591" cy="2945560"/>
            <a:chOff x="5133680" y="1068605"/>
            <a:chExt cx="3888431" cy="2528061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5133680" y="1068605"/>
              <a:ext cx="3888431" cy="2528061"/>
              <a:chOff x="5133681" y="1068605"/>
              <a:chExt cx="3888432" cy="2528061"/>
            </a:xfrm>
          </p:grpSpPr>
          <p:sp>
            <p:nvSpPr>
              <p:cNvPr id="80" name="Wolke 79"/>
              <p:cNvSpPr/>
              <p:nvPr/>
            </p:nvSpPr>
            <p:spPr bwMode="auto">
              <a:xfrm>
                <a:off x="5133681" y="1068605"/>
                <a:ext cx="3888432" cy="2528061"/>
              </a:xfrm>
              <a:prstGeom prst="cloud">
                <a:avLst/>
              </a:prstGeom>
              <a:solidFill>
                <a:schemeClr val="bg1"/>
              </a:solidFill>
              <a:ln w="127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9" name="Gruppieren 18"/>
              <p:cNvGrpSpPr/>
              <p:nvPr/>
            </p:nvGrpSpPr>
            <p:grpSpPr>
              <a:xfrm>
                <a:off x="6077590" y="1546094"/>
                <a:ext cx="2050716" cy="1431986"/>
                <a:chOff x="6077590" y="1546094"/>
                <a:chExt cx="2050716" cy="1431986"/>
              </a:xfrm>
            </p:grpSpPr>
            <p:pic>
              <p:nvPicPr>
                <p:cNvPr id="81" name="Grafik 8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77590" y="1546094"/>
                  <a:ext cx="2050716" cy="1431986"/>
                </a:xfrm>
                <a:prstGeom prst="rect">
                  <a:avLst/>
                </a:prstGeom>
              </p:spPr>
            </p:pic>
            <p:grpSp>
              <p:nvGrpSpPr>
                <p:cNvPr id="7" name="Gruppieren 6"/>
                <p:cNvGrpSpPr/>
                <p:nvPr/>
              </p:nvGrpSpPr>
              <p:grpSpPr>
                <a:xfrm>
                  <a:off x="7203517" y="1740102"/>
                  <a:ext cx="850627" cy="418520"/>
                  <a:chOff x="6020544" y="2583942"/>
                  <a:chExt cx="2138387" cy="1052116"/>
                </a:xfrm>
              </p:grpSpPr>
              <p:sp>
                <p:nvSpPr>
                  <p:cNvPr id="82" name="Rechteck 81"/>
                  <p:cNvSpPr/>
                  <p:nvPr/>
                </p:nvSpPr>
                <p:spPr bwMode="auto">
                  <a:xfrm>
                    <a:off x="6355828" y="2583942"/>
                    <a:ext cx="1803103" cy="1052116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hteck 84"/>
                  <p:cNvSpPr/>
                  <p:nvPr/>
                </p:nvSpPr>
                <p:spPr bwMode="auto">
                  <a:xfrm>
                    <a:off x="7761498" y="2727958"/>
                    <a:ext cx="311026" cy="3627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hteck 85"/>
                  <p:cNvSpPr/>
                  <p:nvPr/>
                </p:nvSpPr>
                <p:spPr bwMode="auto">
                  <a:xfrm>
                    <a:off x="7651972" y="2805679"/>
                    <a:ext cx="239018" cy="948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hteck 86"/>
                  <p:cNvSpPr/>
                  <p:nvPr/>
                </p:nvSpPr>
                <p:spPr bwMode="auto">
                  <a:xfrm>
                    <a:off x="7651972" y="2948202"/>
                    <a:ext cx="239018" cy="948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Mond 92"/>
                  <p:cNvSpPr/>
                  <p:nvPr/>
                </p:nvSpPr>
                <p:spPr bwMode="auto">
                  <a:xfrm rot="10800000">
                    <a:off x="6106480" y="3171261"/>
                    <a:ext cx="86264" cy="214009"/>
                  </a:xfrm>
                  <a:prstGeom prst="moon">
                    <a:avLst>
                      <a:gd name="adj" fmla="val 0"/>
                    </a:avLst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5" name="Gerader Verbinder 94"/>
                  <p:cNvCxnSpPr>
                    <a:stCxn id="93" idx="1"/>
                  </p:cNvCxnSpPr>
                  <p:nvPr/>
                </p:nvCxnSpPr>
                <p:spPr>
                  <a:xfrm flipV="1">
                    <a:off x="6192744" y="3275477"/>
                    <a:ext cx="168656" cy="2788"/>
                  </a:xfrm>
                  <a:prstGeom prst="line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96" name="Ellipse 95"/>
                  <p:cNvSpPr/>
                  <p:nvPr/>
                </p:nvSpPr>
                <p:spPr bwMode="auto">
                  <a:xfrm>
                    <a:off x="6020544" y="2696378"/>
                    <a:ext cx="210286" cy="210286"/>
                  </a:xfrm>
                  <a:prstGeom prst="ellipse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7" name="Gerader Verbinder 96"/>
                  <p:cNvCxnSpPr>
                    <a:stCxn id="96" idx="6"/>
                  </p:cNvCxnSpPr>
                  <p:nvPr/>
                </p:nvCxnSpPr>
                <p:spPr>
                  <a:xfrm>
                    <a:off x="6230830" y="2801521"/>
                    <a:ext cx="124732" cy="851"/>
                  </a:xfrm>
                  <a:prstGeom prst="line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9" name="Gruppieren 8"/>
                <p:cNvGrpSpPr/>
                <p:nvPr/>
              </p:nvGrpSpPr>
              <p:grpSpPr>
                <a:xfrm>
                  <a:off x="6264676" y="2218353"/>
                  <a:ext cx="726097" cy="574828"/>
                  <a:chOff x="6353797" y="3744974"/>
                  <a:chExt cx="1803103" cy="1427459"/>
                </a:xfrm>
              </p:grpSpPr>
              <p:sp>
                <p:nvSpPr>
                  <p:cNvPr id="88" name="Rechteck 87"/>
                  <p:cNvSpPr/>
                  <p:nvPr/>
                </p:nvSpPr>
                <p:spPr bwMode="auto">
                  <a:xfrm>
                    <a:off x="6353797" y="4120317"/>
                    <a:ext cx="1803103" cy="1052116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hteck 89"/>
                  <p:cNvSpPr/>
                  <p:nvPr/>
                </p:nvSpPr>
                <p:spPr bwMode="auto">
                  <a:xfrm>
                    <a:off x="7759467" y="4264333"/>
                    <a:ext cx="311026" cy="3627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echteck 90"/>
                  <p:cNvSpPr/>
                  <p:nvPr/>
                </p:nvSpPr>
                <p:spPr bwMode="auto">
                  <a:xfrm>
                    <a:off x="7649941" y="4342054"/>
                    <a:ext cx="239018" cy="948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Rechteck 91"/>
                  <p:cNvSpPr/>
                  <p:nvPr/>
                </p:nvSpPr>
                <p:spPr bwMode="auto">
                  <a:xfrm>
                    <a:off x="7649941" y="4484577"/>
                    <a:ext cx="239018" cy="94868"/>
                  </a:xfrm>
                  <a:prstGeom prst="rect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Ellipse 97"/>
                  <p:cNvSpPr/>
                  <p:nvPr/>
                </p:nvSpPr>
                <p:spPr bwMode="auto">
                  <a:xfrm>
                    <a:off x="7157258" y="3744974"/>
                    <a:ext cx="210287" cy="210287"/>
                  </a:xfrm>
                  <a:prstGeom prst="ellipse">
                    <a:avLst/>
                  </a:prstGeom>
                  <a:ln w="9525"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5" name="Gerader Verbinder 104"/>
                  <p:cNvCxnSpPr>
                    <a:stCxn id="98" idx="4"/>
                    <a:endCxn id="88" idx="0"/>
                  </p:cNvCxnSpPr>
                  <p:nvPr/>
                </p:nvCxnSpPr>
                <p:spPr>
                  <a:xfrm flipH="1">
                    <a:off x="7255350" y="3955261"/>
                    <a:ext cx="7053" cy="165056"/>
                  </a:xfrm>
                  <a:prstGeom prst="line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</p:grpSp>
        <p:cxnSp>
          <p:nvCxnSpPr>
            <p:cNvPr id="18" name="Gerade Verbindung mit Pfeil 17"/>
            <p:cNvCxnSpPr>
              <a:stCxn id="98" idx="7"/>
            </p:cNvCxnSpPr>
            <p:nvPr/>
          </p:nvCxnSpPr>
          <p:spPr>
            <a:xfrm flipV="1">
              <a:off x="6660504" y="2012592"/>
              <a:ext cx="562295" cy="21816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3972110" y="4048637"/>
            <a:ext cx="1751498" cy="1975606"/>
            <a:chOff x="3972110" y="4048637"/>
            <a:chExt cx="1751498" cy="1975606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110" y="4048637"/>
              <a:ext cx="1714500" cy="1714500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4057767" y="5654911"/>
              <a:ext cx="166584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Student Worker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96784" y="222346"/>
            <a:ext cx="8407664" cy="5870950"/>
            <a:chOff x="196784" y="222346"/>
            <a:chExt cx="8407664" cy="587095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196784" y="222346"/>
              <a:ext cx="8407664" cy="5870950"/>
              <a:chOff x="196784" y="222346"/>
              <a:chExt cx="8407664" cy="5870950"/>
            </a:xfrm>
          </p:grpSpPr>
          <p:grpSp>
            <p:nvGrpSpPr>
              <p:cNvPr id="6" name="Gruppieren 5"/>
              <p:cNvGrpSpPr/>
              <p:nvPr/>
            </p:nvGrpSpPr>
            <p:grpSpPr>
              <a:xfrm>
                <a:off x="196784" y="222346"/>
                <a:ext cx="8407664" cy="5870950"/>
                <a:chOff x="196784" y="222346"/>
                <a:chExt cx="8407664" cy="5870950"/>
              </a:xfrm>
            </p:grpSpPr>
            <p:grpSp>
              <p:nvGrpSpPr>
                <p:cNvPr id="10" name="Gruppieren 9"/>
                <p:cNvGrpSpPr/>
                <p:nvPr/>
              </p:nvGrpSpPr>
              <p:grpSpPr>
                <a:xfrm>
                  <a:off x="196784" y="222346"/>
                  <a:ext cx="8407664" cy="5870950"/>
                  <a:chOff x="196784" y="222346"/>
                  <a:chExt cx="8407664" cy="5870950"/>
                </a:xfrm>
              </p:grpSpPr>
              <p:pic>
                <p:nvPicPr>
                  <p:cNvPr id="2" name="Grafik 1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96784" y="222346"/>
                    <a:ext cx="8407664" cy="5870950"/>
                  </a:xfrm>
                  <a:prstGeom prst="rect">
                    <a:avLst/>
                  </a:prstGeom>
                </p:spPr>
              </p:pic>
              <p:grpSp>
                <p:nvGrpSpPr>
                  <p:cNvPr id="8" name="Gruppieren 7"/>
                  <p:cNvGrpSpPr/>
                  <p:nvPr/>
                </p:nvGrpSpPr>
                <p:grpSpPr>
                  <a:xfrm>
                    <a:off x="4562867" y="2542490"/>
                    <a:ext cx="551657" cy="787400"/>
                    <a:chOff x="4562867" y="2542490"/>
                    <a:chExt cx="551657" cy="787400"/>
                  </a:xfrm>
                </p:grpSpPr>
                <p:sp>
                  <p:nvSpPr>
                    <p:cNvPr id="314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2867" y="2542490"/>
                      <a:ext cx="12700" cy="787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" name="Freeform 16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930374" y="2706746"/>
                      <a:ext cx="184150" cy="153988"/>
                    </a:xfrm>
                    <a:custGeom>
                      <a:avLst/>
                      <a:gdLst>
                        <a:gd name="T0" fmla="*/ 19 w 116"/>
                        <a:gd name="T1" fmla="*/ 97 h 97"/>
                        <a:gd name="T2" fmla="*/ 116 w 116"/>
                        <a:gd name="T3" fmla="*/ 97 h 97"/>
                        <a:gd name="T4" fmla="*/ 116 w 116"/>
                        <a:gd name="T5" fmla="*/ 0 h 97"/>
                        <a:gd name="T6" fmla="*/ 19 w 116"/>
                        <a:gd name="T7" fmla="*/ 0 h 97"/>
                        <a:gd name="T8" fmla="*/ 19 w 116"/>
                        <a:gd name="T9" fmla="*/ 20 h 97"/>
                        <a:gd name="T10" fmla="*/ 39 w 116"/>
                        <a:gd name="T11" fmla="*/ 20 h 97"/>
                        <a:gd name="T12" fmla="*/ 39 w 116"/>
                        <a:gd name="T13" fmla="*/ 39 h 97"/>
                        <a:gd name="T14" fmla="*/ 19 w 116"/>
                        <a:gd name="T15" fmla="*/ 39 h 97"/>
                        <a:gd name="T16" fmla="*/ 19 w 116"/>
                        <a:gd name="T17" fmla="*/ 59 h 97"/>
                        <a:gd name="T18" fmla="*/ 39 w 116"/>
                        <a:gd name="T19" fmla="*/ 59 h 97"/>
                        <a:gd name="T20" fmla="*/ 39 w 116"/>
                        <a:gd name="T21" fmla="*/ 78 h 97"/>
                        <a:gd name="T22" fmla="*/ 19 w 116"/>
                        <a:gd name="T23" fmla="*/ 78 h 97"/>
                        <a:gd name="T24" fmla="*/ 19 w 116"/>
                        <a:gd name="T25" fmla="*/ 97 h 97"/>
                        <a:gd name="T26" fmla="*/ 0 w 116"/>
                        <a:gd name="T27" fmla="*/ 78 h 97"/>
                        <a:gd name="T28" fmla="*/ 39 w 116"/>
                        <a:gd name="T29" fmla="*/ 78 h 97"/>
                        <a:gd name="T30" fmla="*/ 39 w 116"/>
                        <a:gd name="T31" fmla="*/ 59 h 97"/>
                        <a:gd name="T32" fmla="*/ 0 w 116"/>
                        <a:gd name="T33" fmla="*/ 59 h 97"/>
                        <a:gd name="T34" fmla="*/ 0 w 116"/>
                        <a:gd name="T35" fmla="*/ 78 h 97"/>
                        <a:gd name="T36" fmla="*/ 0 w 116"/>
                        <a:gd name="T37" fmla="*/ 39 h 97"/>
                        <a:gd name="T38" fmla="*/ 39 w 116"/>
                        <a:gd name="T39" fmla="*/ 39 h 97"/>
                        <a:gd name="T40" fmla="*/ 39 w 116"/>
                        <a:gd name="T41" fmla="*/ 20 h 97"/>
                        <a:gd name="T42" fmla="*/ 0 w 116"/>
                        <a:gd name="T43" fmla="*/ 20 h 97"/>
                        <a:gd name="T44" fmla="*/ 0 w 116"/>
                        <a:gd name="T45" fmla="*/ 39 h 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</a:cxnLst>
                      <a:rect l="0" t="0" r="r" b="b"/>
                      <a:pathLst>
                        <a:path w="116" h="97">
                          <a:moveTo>
                            <a:pt x="19" y="97"/>
                          </a:moveTo>
                          <a:lnTo>
                            <a:pt x="116" y="97"/>
                          </a:lnTo>
                          <a:lnTo>
                            <a:pt x="116" y="0"/>
                          </a:lnTo>
                          <a:lnTo>
                            <a:pt x="19" y="0"/>
                          </a:lnTo>
                          <a:lnTo>
                            <a:pt x="19" y="20"/>
                          </a:lnTo>
                          <a:lnTo>
                            <a:pt x="39" y="20"/>
                          </a:lnTo>
                          <a:lnTo>
                            <a:pt x="39" y="39"/>
                          </a:lnTo>
                          <a:lnTo>
                            <a:pt x="19" y="39"/>
                          </a:lnTo>
                          <a:lnTo>
                            <a:pt x="19" y="59"/>
                          </a:lnTo>
                          <a:lnTo>
                            <a:pt x="39" y="59"/>
                          </a:lnTo>
                          <a:lnTo>
                            <a:pt x="39" y="78"/>
                          </a:lnTo>
                          <a:lnTo>
                            <a:pt x="19" y="78"/>
                          </a:lnTo>
                          <a:lnTo>
                            <a:pt x="19" y="97"/>
                          </a:lnTo>
                          <a:close/>
                          <a:moveTo>
                            <a:pt x="0" y="78"/>
                          </a:moveTo>
                          <a:lnTo>
                            <a:pt x="39" y="78"/>
                          </a:lnTo>
                          <a:lnTo>
                            <a:pt x="39" y="59"/>
                          </a:lnTo>
                          <a:lnTo>
                            <a:pt x="0" y="59"/>
                          </a:lnTo>
                          <a:lnTo>
                            <a:pt x="0" y="78"/>
                          </a:lnTo>
                          <a:close/>
                          <a:moveTo>
                            <a:pt x="0" y="39"/>
                          </a:moveTo>
                          <a:lnTo>
                            <a:pt x="39" y="39"/>
                          </a:lnTo>
                          <a:lnTo>
                            <a:pt x="39" y="20"/>
                          </a:lnTo>
                          <a:lnTo>
                            <a:pt x="0" y="20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4" name="Rechteck 43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Gerade Verbindung mit Pfeil 47"/>
                <p:cNvCxnSpPr/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prstDash val="solid"/>
                  <a:tailEnd type="arrow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49" name="Gerade Verbindung mit Pfeil 48"/>
                <p:cNvCxnSpPr>
                  <a:endCxn id="78" idx="2"/>
                </p:cNvCxnSpPr>
                <p:nvPr/>
              </p:nvCxnSpPr>
              <p:spPr>
                <a:xfrm flipV="1">
                  <a:off x="793262" y="4795604"/>
                  <a:ext cx="485602" cy="42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prstDash val="solid"/>
                  <a:tailEnd type="arrow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50" name="Gerader Verbinder 4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 Verbindung mit Pfeil 5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>
                  <a:headEnd type="triangle" w="lg" len="med"/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 Verbindung mit Pfeil 5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>
                  <a:headEnd type="triangle" w="lg" len="med"/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Rechteck 52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hteck 53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hteck 54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hteck 55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hteck 56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hteck 57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hteck 58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hteck 59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hteck 60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hteck 63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hteck 64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hteck 65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hteck 66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hteck 67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hteck 68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hteck 70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hteck 71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hteck 72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Mond 73"/>
                <p:cNvSpPr/>
                <p:nvPr/>
              </p:nvSpPr>
              <p:spPr bwMode="auto">
                <a:xfrm rot="10800000">
                  <a:off x="1446018" y="3055124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5" name="Gerader Verbinder 74"/>
                <p:cNvCxnSpPr>
                  <a:stCxn id="74" idx="1"/>
                </p:cNvCxnSpPr>
                <p:nvPr/>
              </p:nvCxnSpPr>
              <p:spPr>
                <a:xfrm>
                  <a:off x="1532282" y="3162128"/>
                  <a:ext cx="81600" cy="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8" name="Ellipse 77"/>
                <p:cNvSpPr/>
                <p:nvPr/>
              </p:nvSpPr>
              <p:spPr bwMode="auto">
                <a:xfrm>
                  <a:off x="1278864" y="4690461"/>
                  <a:ext cx="210286" cy="210286"/>
                </a:xfrm>
                <a:prstGeom prst="ellipse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Gerader Verbinder 78"/>
                <p:cNvCxnSpPr>
                  <a:stCxn id="78" idx="6"/>
                </p:cNvCxnSpPr>
                <p:nvPr/>
              </p:nvCxnSpPr>
              <p:spPr>
                <a:xfrm>
                  <a:off x="1489150" y="4795604"/>
                  <a:ext cx="124732" cy="851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83" name="Mond 82"/>
                <p:cNvSpPr/>
                <p:nvPr/>
              </p:nvSpPr>
              <p:spPr bwMode="auto">
                <a:xfrm rot="10800000">
                  <a:off x="634420" y="3055123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Ellipse 88"/>
                <p:cNvSpPr/>
                <p:nvPr/>
              </p:nvSpPr>
              <p:spPr bwMode="auto">
                <a:xfrm>
                  <a:off x="460163" y="4690461"/>
                  <a:ext cx="210286" cy="210286"/>
                </a:xfrm>
                <a:prstGeom prst="ellipse">
                  <a:avLst/>
                </a:prstGeom>
                <a:ln>
                  <a:solidFill>
                    <a:srgbClr val="FF000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4" name="Gerader Verbinder 93"/>
                <p:cNvCxnSpPr>
                  <a:stCxn id="89" idx="6"/>
                </p:cNvCxnSpPr>
                <p:nvPr/>
              </p:nvCxnSpPr>
              <p:spPr>
                <a:xfrm>
                  <a:off x="670449" y="4795604"/>
                  <a:ext cx="124732" cy="85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99" name="Mond 98"/>
                <p:cNvSpPr/>
                <p:nvPr/>
              </p:nvSpPr>
              <p:spPr bwMode="auto">
                <a:xfrm rot="10800000">
                  <a:off x="5954080" y="3018861"/>
                  <a:ext cx="86264" cy="214009"/>
                </a:xfrm>
                <a:prstGeom prst="moon">
                  <a:avLst>
                    <a:gd name="adj" fmla="val 0"/>
                  </a:avLst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Gerader Verbinder 99"/>
                <p:cNvCxnSpPr>
                  <a:stCxn id="99" idx="1"/>
                </p:cNvCxnSpPr>
                <p:nvPr/>
              </p:nvCxnSpPr>
              <p:spPr>
                <a:xfrm flipV="1">
                  <a:off x="6040344" y="3123077"/>
                  <a:ext cx="168656" cy="2788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01" name="Ellipse 100"/>
                <p:cNvSpPr/>
                <p:nvPr/>
              </p:nvSpPr>
              <p:spPr bwMode="auto">
                <a:xfrm>
                  <a:off x="5868144" y="2543978"/>
                  <a:ext cx="210286" cy="210286"/>
                </a:xfrm>
                <a:prstGeom prst="ellipse">
                  <a:avLst/>
                </a:prstGeom>
                <a:ln>
                  <a:solidFill>
                    <a:srgbClr val="00B050"/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Gerader Verbinder 101"/>
                <p:cNvCxnSpPr>
                  <a:stCxn id="101" idx="6"/>
                </p:cNvCxnSpPr>
                <p:nvPr/>
              </p:nvCxnSpPr>
              <p:spPr>
                <a:xfrm>
                  <a:off x="6078430" y="2649121"/>
                  <a:ext cx="124732" cy="851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03" name="Ellipse 102"/>
                <p:cNvSpPr/>
                <p:nvPr/>
              </p:nvSpPr>
              <p:spPr bwMode="auto">
                <a:xfrm>
                  <a:off x="5868144" y="4723575"/>
                  <a:ext cx="210286" cy="210286"/>
                </a:xfrm>
                <a:prstGeom prst="ellipse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4" name="Gerader Verbinder 103"/>
                <p:cNvCxnSpPr>
                  <a:stCxn id="103" idx="6"/>
                </p:cNvCxnSpPr>
                <p:nvPr/>
              </p:nvCxnSpPr>
              <p:spPr>
                <a:xfrm>
                  <a:off x="6078430" y="4828718"/>
                  <a:ext cx="124732" cy="851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84" name="Gerader Verbinder 83"/>
              <p:cNvCxnSpPr>
                <a:stCxn id="83" idx="1"/>
              </p:cNvCxnSpPr>
              <p:nvPr/>
            </p:nvCxnSpPr>
            <p:spPr>
              <a:xfrm>
                <a:off x="720684" y="3162127"/>
                <a:ext cx="81600" cy="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76" name="Textfeld 75"/>
            <p:cNvSpPr txBox="1"/>
            <p:nvPr/>
          </p:nvSpPr>
          <p:spPr>
            <a:xfrm>
              <a:off x="3756410" y="2946430"/>
              <a:ext cx="1967718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&lt;&lt;</a:t>
              </a:r>
              <a:r>
                <a:rPr lang="de-DE" sz="1600" dirty="0" err="1" smtClean="0"/>
                <a:t>Correspondence</a:t>
              </a:r>
              <a:r>
                <a:rPr lang="de-DE" sz="1600" dirty="0" smtClean="0"/>
                <a:t>&gt;&gt;</a:t>
              </a:r>
              <a:endParaRPr lang="en-US" sz="1600" dirty="0" smtClean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760846" y="4400465"/>
              <a:ext cx="1967718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&lt;&lt;</a:t>
              </a:r>
              <a:r>
                <a:rPr lang="de-DE" sz="1600" dirty="0" err="1" smtClean="0"/>
                <a:t>Correspondence</a:t>
              </a:r>
              <a:r>
                <a:rPr lang="de-DE" sz="1600" dirty="0" smtClean="0"/>
                <a:t>&gt;&gt;</a:t>
              </a:r>
              <a:endParaRPr lang="en-US" sz="1600" dirty="0" smtClean="0"/>
            </a:p>
          </p:txBody>
        </p:sp>
      </p:grpSp>
      <p:cxnSp>
        <p:nvCxnSpPr>
          <p:cNvPr id="16" name="Gerade Verbindung mit Pfeil 15"/>
          <p:cNvCxnSpPr>
            <a:stCxn id="82" idx="1"/>
          </p:cNvCxnSpPr>
          <p:nvPr/>
        </p:nvCxnSpPr>
        <p:spPr>
          <a:xfrm flipH="1" flipV="1">
            <a:off x="3203848" y="2019825"/>
            <a:ext cx="3863204" cy="74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88" idx="1"/>
          </p:cNvCxnSpPr>
          <p:nvPr/>
        </p:nvCxnSpPr>
        <p:spPr>
          <a:xfrm flipH="1" flipV="1">
            <a:off x="3029449" y="2575558"/>
            <a:ext cx="2788318" cy="2556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 flipV="1">
            <a:off x="3149044" y="2408229"/>
            <a:ext cx="3045704" cy="23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7E0C-2C24-4F63-A6DF-0A7002DF09B5}" type="datetime4">
              <a:rPr lang="en-US" smtClean="0"/>
              <a:t>November 27, 2013</a:t>
            </a:fld>
            <a:endParaRPr lang="sl-SI" dirty="0"/>
          </a:p>
        </p:txBody>
      </p:sp>
      <p:sp>
        <p:nvSpPr>
          <p:cNvPr id="22" name="Textfeld 21"/>
          <p:cNvSpPr txBox="1"/>
          <p:nvPr/>
        </p:nvSpPr>
        <p:spPr>
          <a:xfrm>
            <a:off x="1803955" y="3965380"/>
            <a:ext cx="889859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Do</a:t>
            </a:r>
            <a:endParaRPr lang="en-US" sz="2400" dirty="0" smtClean="0"/>
          </a:p>
        </p:txBody>
      </p:sp>
      <p:sp>
        <p:nvSpPr>
          <p:cNvPr id="106" name="Textfeld 105"/>
          <p:cNvSpPr txBox="1"/>
          <p:nvPr/>
        </p:nvSpPr>
        <p:spPr>
          <a:xfrm>
            <a:off x="5859219" y="3958821"/>
            <a:ext cx="188378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Already there</a:t>
            </a:r>
            <a:endParaRPr lang="en-US" sz="2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4208917" y="1753035"/>
            <a:ext cx="105721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&lt;&lt;reuse&gt;&gt;</a:t>
            </a:r>
            <a:endParaRPr lang="en-US" sz="1600" dirty="0" smtClean="0"/>
          </a:p>
        </p:txBody>
      </p:sp>
      <p:sp>
        <p:nvSpPr>
          <p:cNvPr id="107" name="Textfeld 106"/>
          <p:cNvSpPr txBox="1"/>
          <p:nvPr/>
        </p:nvSpPr>
        <p:spPr>
          <a:xfrm>
            <a:off x="4211960" y="2154342"/>
            <a:ext cx="105721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&lt;&lt;reuse&gt;&gt;</a:t>
            </a:r>
            <a:endParaRPr lang="en-US" sz="1600" dirty="0" smtClean="0"/>
          </a:p>
        </p:txBody>
      </p:sp>
      <p:sp>
        <p:nvSpPr>
          <p:cNvPr id="108" name="Textfeld 107"/>
          <p:cNvSpPr txBox="1"/>
          <p:nvPr/>
        </p:nvSpPr>
        <p:spPr>
          <a:xfrm rot="381200">
            <a:off x="4215003" y="2456926"/>
            <a:ext cx="105721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&lt;&lt;reuse&gt;&gt;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193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23785 -0.1159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2" y="-58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/>
      <p:bldP spid="106" grpId="0"/>
      <p:bldP spid="24" grpId="0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4</a:t>
            </a:fld>
            <a:endParaRPr lang="sl-SI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7229"/>
              </p:ext>
            </p:extLst>
          </p:nvPr>
        </p:nvGraphicFramePr>
        <p:xfrm>
          <a:off x="457200" y="1409121"/>
          <a:ext cx="5770984" cy="25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</a:tblGrid>
              <a:tr h="651727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Requirement</a:t>
                      </a:r>
                      <a:endParaRPr lang="en-US" dirty="0"/>
                    </a:p>
                  </a:txBody>
                  <a:tcPr/>
                </a:tc>
              </a:tr>
              <a:tr h="637241">
                <a:tc>
                  <a:txBody>
                    <a:bodyPr/>
                    <a:lstStyle/>
                    <a:p>
                      <a:r>
                        <a:rPr lang="en-US" dirty="0" smtClean="0"/>
                        <a:t>Reusability </a:t>
                      </a:r>
                    </a:p>
                    <a:p>
                      <a:r>
                        <a:rPr lang="en-US" dirty="0" smtClean="0"/>
                        <a:t>(Shapes, behavior, …)</a:t>
                      </a:r>
                      <a:endParaRPr lang="en-US" dirty="0"/>
                    </a:p>
                  </a:txBody>
                  <a:tcPr/>
                </a:tc>
              </a:tr>
              <a:tr h="637241">
                <a:tc>
                  <a:txBody>
                    <a:bodyPr/>
                    <a:lstStyle/>
                    <a:p>
                      <a:r>
                        <a:rPr lang="en-US" dirty="0" smtClean="0"/>
                        <a:t>Easy-to-learn</a:t>
                      </a:r>
                    </a:p>
                    <a:p>
                      <a:r>
                        <a:rPr lang="en-US" dirty="0" smtClean="0"/>
                        <a:t>(Documentation, tutorials, …)</a:t>
                      </a:r>
                    </a:p>
                  </a:txBody>
                  <a:tcPr/>
                </a:tc>
              </a:tr>
              <a:tr h="637241"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functions</a:t>
                      </a:r>
                    </a:p>
                    <a:p>
                      <a:r>
                        <a:rPr lang="en-US" dirty="0" smtClean="0"/>
                        <a:t>(Auto-layout, initialization, …)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3972110" y="4048637"/>
            <a:ext cx="1751498" cy="1975606"/>
            <a:chOff x="3972110" y="4048637"/>
            <a:chExt cx="1751498" cy="1975606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110" y="4048637"/>
              <a:ext cx="1714500" cy="17145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4057767" y="5654911"/>
              <a:ext cx="166584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Student Worker</a:t>
              </a:r>
            </a:p>
          </p:txBody>
        </p:sp>
      </p:grp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65465"/>
              </p:ext>
            </p:extLst>
          </p:nvPr>
        </p:nvGraphicFramePr>
        <p:xfrm>
          <a:off x="457200" y="1417638"/>
          <a:ext cx="699512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1224136"/>
              </a:tblGrid>
              <a:tr h="60492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Requirement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Fulfilled by GMF</a:t>
                      </a:r>
                      <a:endParaRPr lang="en-US" noProof="0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Reusability </a:t>
                      </a:r>
                    </a:p>
                    <a:p>
                      <a:r>
                        <a:rPr lang="en-US" dirty="0" smtClean="0"/>
                        <a:t>(Shapes, behavior, 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Easy-to-learn</a:t>
                      </a:r>
                    </a:p>
                    <a:p>
                      <a:r>
                        <a:rPr lang="en-US" dirty="0" smtClean="0"/>
                        <a:t>(Documentation, tutorials,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functions</a:t>
                      </a:r>
                    </a:p>
                    <a:p>
                      <a:r>
                        <a:rPr lang="en-US" dirty="0" smtClean="0"/>
                        <a:t>(Auto-layout, initialization,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8224" y="2132856"/>
            <a:ext cx="473215" cy="473215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C18E-5CC7-49CA-911D-EE8F10227FC0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712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Reusability: Shapes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5</a:t>
            </a:fld>
            <a:endParaRPr lang="sl-SI" dirty="0"/>
          </a:p>
        </p:txBody>
      </p:sp>
      <p:sp>
        <p:nvSpPr>
          <p:cNvPr id="67" name="Rechteck 66"/>
          <p:cNvSpPr/>
          <p:nvPr/>
        </p:nvSpPr>
        <p:spPr bwMode="auto">
          <a:xfrm>
            <a:off x="3832888" y="4178633"/>
            <a:ext cx="3242568" cy="1441896"/>
          </a:xfrm>
          <a:custGeom>
            <a:avLst/>
            <a:gdLst>
              <a:gd name="connsiteX0" fmla="*/ 0 w 3240360"/>
              <a:gd name="connsiteY0" fmla="*/ 0 h 1440160"/>
              <a:gd name="connsiteX1" fmla="*/ 3240360 w 3240360"/>
              <a:gd name="connsiteY1" fmla="*/ 0 h 1440160"/>
              <a:gd name="connsiteX2" fmla="*/ 3240360 w 3240360"/>
              <a:gd name="connsiteY2" fmla="*/ 1440160 h 1440160"/>
              <a:gd name="connsiteX3" fmla="*/ 0 w 3240360"/>
              <a:gd name="connsiteY3" fmla="*/ 1440160 h 1440160"/>
              <a:gd name="connsiteX4" fmla="*/ 0 w 3240360"/>
              <a:gd name="connsiteY4" fmla="*/ 0 h 1440160"/>
              <a:gd name="connsiteX0" fmla="*/ 0 w 3240360"/>
              <a:gd name="connsiteY0" fmla="*/ 0 h 1440160"/>
              <a:gd name="connsiteX1" fmla="*/ 3240360 w 3240360"/>
              <a:gd name="connsiteY1" fmla="*/ 0 h 1440160"/>
              <a:gd name="connsiteX2" fmla="*/ 3240360 w 3240360"/>
              <a:gd name="connsiteY2" fmla="*/ 1440160 h 1440160"/>
              <a:gd name="connsiteX3" fmla="*/ 0 w 3240360"/>
              <a:gd name="connsiteY3" fmla="*/ 1440160 h 1440160"/>
              <a:gd name="connsiteX4" fmla="*/ 174 w 3240360"/>
              <a:gd name="connsiteY4" fmla="*/ 410220 h 1440160"/>
              <a:gd name="connsiteX5" fmla="*/ 0 w 3240360"/>
              <a:gd name="connsiteY5" fmla="*/ 0 h 1440160"/>
              <a:gd name="connsiteX0" fmla="*/ 2208 w 3242568"/>
              <a:gd name="connsiteY0" fmla="*/ 0 h 1440160"/>
              <a:gd name="connsiteX1" fmla="*/ 3242568 w 3242568"/>
              <a:gd name="connsiteY1" fmla="*/ 0 h 1440160"/>
              <a:gd name="connsiteX2" fmla="*/ 3242568 w 3242568"/>
              <a:gd name="connsiteY2" fmla="*/ 1440160 h 1440160"/>
              <a:gd name="connsiteX3" fmla="*/ 2208 w 3242568"/>
              <a:gd name="connsiteY3" fmla="*/ 1440160 h 1440160"/>
              <a:gd name="connsiteX4" fmla="*/ 0 w 3242568"/>
              <a:gd name="connsiteY4" fmla="*/ 1043632 h 1440160"/>
              <a:gd name="connsiteX5" fmla="*/ 2382 w 3242568"/>
              <a:gd name="connsiteY5" fmla="*/ 410220 h 1440160"/>
              <a:gd name="connsiteX6" fmla="*/ 2208 w 3242568"/>
              <a:gd name="connsiteY6" fmla="*/ 0 h 1440160"/>
              <a:gd name="connsiteX0" fmla="*/ 2208 w 3242568"/>
              <a:gd name="connsiteY0" fmla="*/ 1736 h 1441896"/>
              <a:gd name="connsiteX1" fmla="*/ 357188 w 3242568"/>
              <a:gd name="connsiteY1" fmla="*/ 0 h 1441896"/>
              <a:gd name="connsiteX2" fmla="*/ 3242568 w 3242568"/>
              <a:gd name="connsiteY2" fmla="*/ 1736 h 1441896"/>
              <a:gd name="connsiteX3" fmla="*/ 3242568 w 3242568"/>
              <a:gd name="connsiteY3" fmla="*/ 1441896 h 1441896"/>
              <a:gd name="connsiteX4" fmla="*/ 2208 w 3242568"/>
              <a:gd name="connsiteY4" fmla="*/ 1441896 h 1441896"/>
              <a:gd name="connsiteX5" fmla="*/ 0 w 3242568"/>
              <a:gd name="connsiteY5" fmla="*/ 1045368 h 1441896"/>
              <a:gd name="connsiteX6" fmla="*/ 2382 w 3242568"/>
              <a:gd name="connsiteY6" fmla="*/ 411956 h 1441896"/>
              <a:gd name="connsiteX7" fmla="*/ 2208 w 3242568"/>
              <a:gd name="connsiteY7" fmla="*/ 1736 h 144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568" h="1441896">
                <a:moveTo>
                  <a:pt x="2208" y="1736"/>
                </a:moveTo>
                <a:lnTo>
                  <a:pt x="357188" y="0"/>
                </a:lnTo>
                <a:lnTo>
                  <a:pt x="3242568" y="1736"/>
                </a:lnTo>
                <a:lnTo>
                  <a:pt x="3242568" y="1441896"/>
                </a:lnTo>
                <a:lnTo>
                  <a:pt x="2208" y="1441896"/>
                </a:lnTo>
                <a:lnTo>
                  <a:pt x="0" y="1045368"/>
                </a:lnTo>
                <a:lnTo>
                  <a:pt x="2382" y="411956"/>
                </a:lnTo>
                <a:lnTo>
                  <a:pt x="2208" y="1736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AssemblyContext</a:t>
            </a:r>
            <a:endParaRPr lang="en-US" dirty="0"/>
          </a:p>
        </p:txBody>
      </p:sp>
      <p:sp>
        <p:nvSpPr>
          <p:cNvPr id="68" name="Ellipse 67"/>
          <p:cNvSpPr/>
          <p:nvPr/>
        </p:nvSpPr>
        <p:spPr bwMode="auto">
          <a:xfrm>
            <a:off x="2937652" y="4390058"/>
            <a:ext cx="401638" cy="40163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28" name="Gerader Verbinder 27"/>
          <p:cNvCxnSpPr>
            <a:stCxn id="68" idx="6"/>
            <a:endCxn id="67" idx="6"/>
          </p:cNvCxnSpPr>
          <p:nvPr/>
        </p:nvCxnSpPr>
        <p:spPr>
          <a:xfrm flipV="1">
            <a:off x="3339290" y="4590589"/>
            <a:ext cx="495980" cy="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Mond 70"/>
          <p:cNvSpPr/>
          <p:nvPr/>
        </p:nvSpPr>
        <p:spPr bwMode="auto">
          <a:xfrm rot="10800000">
            <a:off x="3198965" y="5044465"/>
            <a:ext cx="144016" cy="357284"/>
          </a:xfrm>
          <a:prstGeom prst="moon">
            <a:avLst>
              <a:gd name="adj" fmla="val 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cxnSp>
        <p:nvCxnSpPr>
          <p:cNvPr id="36" name="Gerader Verbinder 35"/>
          <p:cNvCxnSpPr>
            <a:stCxn id="71" idx="1"/>
            <a:endCxn id="67" idx="5"/>
          </p:cNvCxnSpPr>
          <p:nvPr/>
        </p:nvCxnSpPr>
        <p:spPr>
          <a:xfrm>
            <a:off x="3342981" y="5223107"/>
            <a:ext cx="489907" cy="8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26" idx="2"/>
            <a:endCxn id="68" idx="0"/>
          </p:cNvCxnSpPr>
          <p:nvPr/>
        </p:nvCxnSpPr>
        <p:spPr>
          <a:xfrm>
            <a:off x="1364289" y="2705790"/>
            <a:ext cx="1774182" cy="1684268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endCxn id="67" idx="1"/>
          </p:cNvCxnSpPr>
          <p:nvPr/>
        </p:nvCxnSpPr>
        <p:spPr>
          <a:xfrm>
            <a:off x="1669816" y="2447311"/>
            <a:ext cx="2520260" cy="1731322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711525" y="2725863"/>
            <a:ext cx="2386459" cy="2497244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 bwMode="auto">
          <a:xfrm>
            <a:off x="6643408" y="4273928"/>
            <a:ext cx="311026" cy="3627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0" name="Rechteck 109"/>
          <p:cNvSpPr/>
          <p:nvPr/>
        </p:nvSpPr>
        <p:spPr bwMode="auto">
          <a:xfrm>
            <a:off x="6533882" y="4351649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1" name="Rechteck 110"/>
          <p:cNvSpPr/>
          <p:nvPr/>
        </p:nvSpPr>
        <p:spPr bwMode="auto">
          <a:xfrm>
            <a:off x="6533882" y="4494172"/>
            <a:ext cx="239018" cy="948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9" name="Gruppieren 18"/>
          <p:cNvGrpSpPr/>
          <p:nvPr/>
        </p:nvGrpSpPr>
        <p:grpSpPr>
          <a:xfrm>
            <a:off x="251520" y="1560653"/>
            <a:ext cx="2225538" cy="1145137"/>
            <a:chOff x="251520" y="1516303"/>
            <a:chExt cx="2448272" cy="1145137"/>
          </a:xfrm>
        </p:grpSpPr>
        <p:sp>
          <p:nvSpPr>
            <p:cNvPr id="26" name="Abgerundetes Rechteck 25"/>
            <p:cNvSpPr/>
            <p:nvPr/>
          </p:nvSpPr>
          <p:spPr bwMode="auto">
            <a:xfrm>
              <a:off x="251520" y="1516303"/>
              <a:ext cx="2448272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GMF </a:t>
              </a:r>
              <a:r>
                <a:rPr lang="de-DE" dirty="0" err="1" smtClean="0"/>
                <a:t>Tooling</a:t>
              </a:r>
              <a:r>
                <a:rPr lang="de-DE" dirty="0" smtClean="0"/>
                <a:t> Models</a:t>
              </a:r>
              <a:endParaRPr lang="en-US" dirty="0"/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1022371" y="1983302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1634440" y="1934281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1487014" y="2328117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31" name="Gerader Verbinder 30"/>
            <p:cNvCxnSpPr>
              <a:stCxn id="27" idx="3"/>
              <a:endCxn id="29" idx="1"/>
            </p:cNvCxnSpPr>
            <p:nvPr/>
          </p:nvCxnSpPr>
          <p:spPr>
            <a:xfrm flipV="1">
              <a:off x="1346408" y="2033793"/>
              <a:ext cx="288032" cy="49021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>
              <a:stCxn id="27" idx="2"/>
              <a:endCxn id="30" idx="1"/>
            </p:cNvCxnSpPr>
            <p:nvPr/>
          </p:nvCxnSpPr>
          <p:spPr>
            <a:xfrm>
              <a:off x="1184390" y="2182326"/>
              <a:ext cx="302624" cy="245303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hteck 46"/>
            <p:cNvSpPr/>
            <p:nvPr/>
          </p:nvSpPr>
          <p:spPr bwMode="auto">
            <a:xfrm>
              <a:off x="978983" y="2032323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1591052" y="1983302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1443626" y="2377138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935595" y="2081344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1547664" y="2032323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1400238" y="2426159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1" name="Gerade Verbindung mit Pfeil 20"/>
          <p:cNvCxnSpPr>
            <a:stCxn id="26" idx="3"/>
            <a:endCxn id="57" idx="1"/>
          </p:cNvCxnSpPr>
          <p:nvPr/>
        </p:nvCxnSpPr>
        <p:spPr>
          <a:xfrm>
            <a:off x="2477058" y="2133222"/>
            <a:ext cx="1298104" cy="2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642269" y="1809354"/>
            <a:ext cx="100777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transform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3775162" y="1562953"/>
            <a:ext cx="1929817" cy="1281814"/>
            <a:chOff x="3902525" y="1534171"/>
            <a:chExt cx="2320300" cy="1281814"/>
          </a:xfrm>
        </p:grpSpPr>
        <p:sp>
          <p:nvSpPr>
            <p:cNvPr id="57" name="Abgerundetes Rechteck 56"/>
            <p:cNvSpPr/>
            <p:nvPr/>
          </p:nvSpPr>
          <p:spPr bwMode="auto">
            <a:xfrm>
              <a:off x="3902525" y="1534171"/>
              <a:ext cx="2320300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err="1" smtClean="0"/>
                <a:t>Generated</a:t>
              </a:r>
              <a:r>
                <a:rPr lang="de-DE" dirty="0" smtClean="0"/>
                <a:t> Code</a:t>
              </a:r>
              <a:endParaRPr lang="en-US" dirty="0"/>
            </a:p>
          </p:txBody>
        </p:sp>
        <p:pic>
          <p:nvPicPr>
            <p:cNvPr id="73" name="Grafik 7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265" y="1955166"/>
              <a:ext cx="860819" cy="860819"/>
            </a:xfrm>
            <a:prstGeom prst="rect">
              <a:avLst/>
            </a:prstGeom>
          </p:spPr>
        </p:pic>
      </p:grpSp>
      <p:grpSp>
        <p:nvGrpSpPr>
          <p:cNvPr id="96" name="Gruppieren 95"/>
          <p:cNvGrpSpPr/>
          <p:nvPr/>
        </p:nvGrpSpPr>
        <p:grpSpPr>
          <a:xfrm>
            <a:off x="6943006" y="1560653"/>
            <a:ext cx="1944216" cy="1280317"/>
            <a:chOff x="6943006" y="1560653"/>
            <a:chExt cx="1944216" cy="1280317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6943006" y="1560653"/>
              <a:ext cx="1944216" cy="1280317"/>
              <a:chOff x="3902525" y="1534171"/>
              <a:chExt cx="2448272" cy="1280317"/>
            </a:xfrm>
          </p:grpSpPr>
          <p:sp>
            <p:nvSpPr>
              <p:cNvPr id="76" name="Abgerundetes Rechteck 75"/>
              <p:cNvSpPr/>
              <p:nvPr/>
            </p:nvSpPr>
            <p:spPr bwMode="auto">
              <a:xfrm>
                <a:off x="3902525" y="1534171"/>
                <a:ext cx="2448272" cy="1145137"/>
              </a:xfrm>
              <a:prstGeom prst="round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/>
                  <a:t>Custom Code</a:t>
                </a:r>
                <a:endParaRPr lang="en-US" dirty="0"/>
              </a:p>
            </p:txBody>
          </p:sp>
          <p:pic>
            <p:nvPicPr>
              <p:cNvPr id="77" name="Grafik 7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4848" y="1953669"/>
                <a:ext cx="860819" cy="860819"/>
              </a:xfrm>
              <a:prstGeom prst="rect">
                <a:avLst/>
              </a:prstGeom>
            </p:spPr>
          </p:pic>
        </p:grpSp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331" y="1941702"/>
              <a:ext cx="642888" cy="642888"/>
            </a:xfrm>
            <a:prstGeom prst="rect">
              <a:avLst/>
            </a:prstGeom>
          </p:spPr>
        </p:pic>
      </p:grpSp>
      <p:cxnSp>
        <p:nvCxnSpPr>
          <p:cNvPr id="79" name="Gerade Verbindung mit Pfeil 78"/>
          <p:cNvCxnSpPr>
            <a:stCxn id="57" idx="3"/>
            <a:endCxn id="76" idx="1"/>
          </p:cNvCxnSpPr>
          <p:nvPr/>
        </p:nvCxnSpPr>
        <p:spPr>
          <a:xfrm flipV="1">
            <a:off x="5704979" y="2133222"/>
            <a:ext cx="1238027" cy="2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5791787" y="1814744"/>
            <a:ext cx="1022139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customize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4CFA-7C9E-41EF-B41F-6437BDCB78F1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1807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1" grpId="0" animBg="1"/>
      <p:bldP spid="109" grpId="0" animBg="1"/>
      <p:bldP spid="110" grpId="0" animBg="1"/>
      <p:bldP spid="111" grpId="0" animBg="1"/>
      <p:bldP spid="22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 bwMode="auto">
          <a:xfrm>
            <a:off x="179512" y="3633722"/>
            <a:ext cx="8784976" cy="2160240"/>
          </a:xfrm>
          <a:prstGeom prst="round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Instantiate Component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Reusability: Behavior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6</a:t>
            </a:fld>
            <a:endParaRPr lang="sl-SI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251520" y="1560653"/>
            <a:ext cx="2225538" cy="1145137"/>
            <a:chOff x="251520" y="1516303"/>
            <a:chExt cx="2448272" cy="1145137"/>
          </a:xfrm>
        </p:grpSpPr>
        <p:sp>
          <p:nvSpPr>
            <p:cNvPr id="26" name="Abgerundetes Rechteck 25"/>
            <p:cNvSpPr/>
            <p:nvPr/>
          </p:nvSpPr>
          <p:spPr bwMode="auto">
            <a:xfrm>
              <a:off x="251520" y="1516303"/>
              <a:ext cx="2448272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GMF </a:t>
              </a:r>
              <a:r>
                <a:rPr lang="de-DE" dirty="0" err="1" smtClean="0"/>
                <a:t>Tooling</a:t>
              </a:r>
              <a:r>
                <a:rPr lang="de-DE" dirty="0" smtClean="0"/>
                <a:t> Models</a:t>
              </a:r>
              <a:endParaRPr lang="en-US" dirty="0"/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1022371" y="1983302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1634440" y="1934281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1487014" y="2328117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31" name="Gerader Verbinder 30"/>
            <p:cNvCxnSpPr>
              <a:stCxn id="27" idx="3"/>
              <a:endCxn id="29" idx="1"/>
            </p:cNvCxnSpPr>
            <p:nvPr/>
          </p:nvCxnSpPr>
          <p:spPr>
            <a:xfrm flipV="1">
              <a:off x="1346408" y="2033793"/>
              <a:ext cx="288032" cy="49021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>
              <a:stCxn id="27" idx="2"/>
              <a:endCxn id="30" idx="1"/>
            </p:cNvCxnSpPr>
            <p:nvPr/>
          </p:nvCxnSpPr>
          <p:spPr>
            <a:xfrm>
              <a:off x="1184390" y="2182326"/>
              <a:ext cx="302624" cy="245303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hteck 46"/>
            <p:cNvSpPr/>
            <p:nvPr/>
          </p:nvSpPr>
          <p:spPr bwMode="auto">
            <a:xfrm>
              <a:off x="978983" y="2032323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1591052" y="1983302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1443626" y="2377138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935595" y="2081344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1547664" y="2032323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1400238" y="2426159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1" name="Gerade Verbindung mit Pfeil 20"/>
          <p:cNvCxnSpPr>
            <a:stCxn id="26" idx="3"/>
            <a:endCxn id="57" idx="1"/>
          </p:cNvCxnSpPr>
          <p:nvPr/>
        </p:nvCxnSpPr>
        <p:spPr>
          <a:xfrm>
            <a:off x="2477058" y="2133222"/>
            <a:ext cx="1298104" cy="2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642269" y="1809354"/>
            <a:ext cx="100777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transform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3775162" y="1562953"/>
            <a:ext cx="1929817" cy="1281814"/>
            <a:chOff x="3902525" y="1534171"/>
            <a:chExt cx="2320300" cy="1281814"/>
          </a:xfrm>
        </p:grpSpPr>
        <p:sp>
          <p:nvSpPr>
            <p:cNvPr id="57" name="Abgerundetes Rechteck 56"/>
            <p:cNvSpPr/>
            <p:nvPr/>
          </p:nvSpPr>
          <p:spPr bwMode="auto">
            <a:xfrm>
              <a:off x="3902525" y="1534171"/>
              <a:ext cx="2320300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err="1" smtClean="0"/>
                <a:t>Generated</a:t>
              </a:r>
              <a:r>
                <a:rPr lang="de-DE" dirty="0" smtClean="0"/>
                <a:t> Code</a:t>
              </a:r>
              <a:endParaRPr lang="en-US" dirty="0"/>
            </a:p>
          </p:txBody>
        </p:sp>
        <p:pic>
          <p:nvPicPr>
            <p:cNvPr id="73" name="Grafik 7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265" y="1955166"/>
              <a:ext cx="860819" cy="860819"/>
            </a:xfrm>
            <a:prstGeom prst="rect">
              <a:avLst/>
            </a:prstGeom>
          </p:spPr>
        </p:pic>
      </p:grpSp>
      <p:grpSp>
        <p:nvGrpSpPr>
          <p:cNvPr id="96" name="Gruppieren 95"/>
          <p:cNvGrpSpPr/>
          <p:nvPr/>
        </p:nvGrpSpPr>
        <p:grpSpPr>
          <a:xfrm>
            <a:off x="6943006" y="1560653"/>
            <a:ext cx="1944216" cy="1280317"/>
            <a:chOff x="6943006" y="1560653"/>
            <a:chExt cx="1944216" cy="1280317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6943006" y="1560653"/>
              <a:ext cx="1944216" cy="1280317"/>
              <a:chOff x="3902525" y="1534171"/>
              <a:chExt cx="2448272" cy="1280317"/>
            </a:xfrm>
          </p:grpSpPr>
          <p:sp>
            <p:nvSpPr>
              <p:cNvPr id="76" name="Abgerundetes Rechteck 75"/>
              <p:cNvSpPr/>
              <p:nvPr/>
            </p:nvSpPr>
            <p:spPr bwMode="auto">
              <a:xfrm>
                <a:off x="3902525" y="1534171"/>
                <a:ext cx="2448272" cy="1145137"/>
              </a:xfrm>
              <a:prstGeom prst="round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/>
                  <a:t>Custom Code</a:t>
                </a:r>
                <a:endParaRPr lang="en-US" dirty="0"/>
              </a:p>
            </p:txBody>
          </p:sp>
          <p:pic>
            <p:nvPicPr>
              <p:cNvPr id="77" name="Grafik 7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4848" y="1953669"/>
                <a:ext cx="860819" cy="860819"/>
              </a:xfrm>
              <a:prstGeom prst="rect">
                <a:avLst/>
              </a:prstGeom>
            </p:spPr>
          </p:pic>
        </p:grpSp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331" y="1941702"/>
              <a:ext cx="642888" cy="642888"/>
            </a:xfrm>
            <a:prstGeom prst="rect">
              <a:avLst/>
            </a:prstGeom>
          </p:spPr>
        </p:pic>
      </p:grpSp>
      <p:cxnSp>
        <p:nvCxnSpPr>
          <p:cNvPr id="79" name="Gerade Verbindung mit Pfeil 78"/>
          <p:cNvCxnSpPr>
            <a:stCxn id="57" idx="3"/>
            <a:endCxn id="76" idx="1"/>
          </p:cNvCxnSpPr>
          <p:nvPr/>
        </p:nvCxnSpPr>
        <p:spPr>
          <a:xfrm flipV="1">
            <a:off x="5704979" y="2133222"/>
            <a:ext cx="1238027" cy="2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5791787" y="1814744"/>
            <a:ext cx="1022139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/>
              <a:t>customize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318201" y="4310971"/>
            <a:ext cx="2426785" cy="1145137"/>
            <a:chOff x="318201" y="4310971"/>
            <a:chExt cx="2426785" cy="1145137"/>
          </a:xfrm>
        </p:grpSpPr>
        <p:sp>
          <p:nvSpPr>
            <p:cNvPr id="65" name="Abgerundetes Rechteck 64"/>
            <p:cNvSpPr/>
            <p:nvPr/>
          </p:nvSpPr>
          <p:spPr bwMode="auto">
            <a:xfrm>
              <a:off x="318201" y="4310971"/>
              <a:ext cx="2426785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Select </a:t>
              </a:r>
              <a:r>
                <a:rPr lang="de-DE" dirty="0" err="1" smtClean="0"/>
                <a:t>from</a:t>
              </a:r>
              <a:r>
                <a:rPr lang="de-DE" dirty="0" smtClean="0"/>
                <a:t> Repository</a:t>
              </a:r>
              <a:endParaRPr lang="en-US" dirty="0"/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776741" y="4697700"/>
              <a:ext cx="1238835" cy="672533"/>
              <a:chOff x="508813" y="4683582"/>
              <a:chExt cx="1723657" cy="935730"/>
            </a:xfrm>
          </p:grpSpPr>
          <p:grpSp>
            <p:nvGrpSpPr>
              <p:cNvPr id="11" name="Gruppieren 10"/>
              <p:cNvGrpSpPr/>
              <p:nvPr/>
            </p:nvGrpSpPr>
            <p:grpSpPr>
              <a:xfrm>
                <a:off x="508813" y="4683582"/>
                <a:ext cx="1418857" cy="630934"/>
                <a:chOff x="3832888" y="4178633"/>
                <a:chExt cx="3242568" cy="1441896"/>
              </a:xfrm>
            </p:grpSpPr>
            <p:sp>
              <p:nvSpPr>
                <p:cNvPr id="103" name="Rechteck 66"/>
                <p:cNvSpPr/>
                <p:nvPr/>
              </p:nvSpPr>
              <p:spPr bwMode="auto">
                <a:xfrm>
                  <a:off x="3832888" y="4178633"/>
                  <a:ext cx="3242568" cy="1441896"/>
                </a:xfrm>
                <a:custGeom>
                  <a:avLst/>
                  <a:gdLst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0 w 3240360"/>
                    <a:gd name="connsiteY4" fmla="*/ 0 h 1440160"/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174 w 3240360"/>
                    <a:gd name="connsiteY4" fmla="*/ 410220 h 1440160"/>
                    <a:gd name="connsiteX5" fmla="*/ 0 w 3240360"/>
                    <a:gd name="connsiteY5" fmla="*/ 0 h 1440160"/>
                    <a:gd name="connsiteX0" fmla="*/ 2208 w 3242568"/>
                    <a:gd name="connsiteY0" fmla="*/ 0 h 1440160"/>
                    <a:gd name="connsiteX1" fmla="*/ 3242568 w 3242568"/>
                    <a:gd name="connsiteY1" fmla="*/ 0 h 1440160"/>
                    <a:gd name="connsiteX2" fmla="*/ 3242568 w 3242568"/>
                    <a:gd name="connsiteY2" fmla="*/ 1440160 h 1440160"/>
                    <a:gd name="connsiteX3" fmla="*/ 2208 w 3242568"/>
                    <a:gd name="connsiteY3" fmla="*/ 1440160 h 1440160"/>
                    <a:gd name="connsiteX4" fmla="*/ 0 w 3242568"/>
                    <a:gd name="connsiteY4" fmla="*/ 1043632 h 1440160"/>
                    <a:gd name="connsiteX5" fmla="*/ 2382 w 3242568"/>
                    <a:gd name="connsiteY5" fmla="*/ 410220 h 1440160"/>
                    <a:gd name="connsiteX6" fmla="*/ 2208 w 3242568"/>
                    <a:gd name="connsiteY6" fmla="*/ 0 h 1440160"/>
                    <a:gd name="connsiteX0" fmla="*/ 2208 w 3242568"/>
                    <a:gd name="connsiteY0" fmla="*/ 1736 h 1441896"/>
                    <a:gd name="connsiteX1" fmla="*/ 357188 w 3242568"/>
                    <a:gd name="connsiteY1" fmla="*/ 0 h 1441896"/>
                    <a:gd name="connsiteX2" fmla="*/ 3242568 w 3242568"/>
                    <a:gd name="connsiteY2" fmla="*/ 1736 h 1441896"/>
                    <a:gd name="connsiteX3" fmla="*/ 3242568 w 3242568"/>
                    <a:gd name="connsiteY3" fmla="*/ 1441896 h 1441896"/>
                    <a:gd name="connsiteX4" fmla="*/ 2208 w 3242568"/>
                    <a:gd name="connsiteY4" fmla="*/ 1441896 h 1441896"/>
                    <a:gd name="connsiteX5" fmla="*/ 0 w 3242568"/>
                    <a:gd name="connsiteY5" fmla="*/ 1045368 h 1441896"/>
                    <a:gd name="connsiteX6" fmla="*/ 2382 w 3242568"/>
                    <a:gd name="connsiteY6" fmla="*/ 411956 h 1441896"/>
                    <a:gd name="connsiteX7" fmla="*/ 2208 w 3242568"/>
                    <a:gd name="connsiteY7" fmla="*/ 1736 h 1441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42568" h="1441896">
                      <a:moveTo>
                        <a:pt x="2208" y="1736"/>
                      </a:moveTo>
                      <a:lnTo>
                        <a:pt x="357188" y="0"/>
                      </a:lnTo>
                      <a:lnTo>
                        <a:pt x="3242568" y="1736"/>
                      </a:lnTo>
                      <a:lnTo>
                        <a:pt x="3242568" y="1441896"/>
                      </a:lnTo>
                      <a:lnTo>
                        <a:pt x="2208" y="1441896"/>
                      </a:lnTo>
                      <a:lnTo>
                        <a:pt x="0" y="1045368"/>
                      </a:lnTo>
                      <a:lnTo>
                        <a:pt x="2382" y="411956"/>
                      </a:lnTo>
                      <a:lnTo>
                        <a:pt x="2208" y="1736"/>
                      </a:lnTo>
                      <a:close/>
                    </a:path>
                  </a:pathLst>
                </a:cu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 smtClean="0"/>
                    <a:t>Component</a:t>
                  </a:r>
                  <a:endParaRPr lang="en-US" sz="1200" dirty="0"/>
                </a:p>
              </p:txBody>
            </p:sp>
            <p:sp>
              <p:nvSpPr>
                <p:cNvPr id="104" name="Rechteck 103"/>
                <p:cNvSpPr/>
                <p:nvPr/>
              </p:nvSpPr>
              <p:spPr bwMode="auto">
                <a:xfrm>
                  <a:off x="6643408" y="4273928"/>
                  <a:ext cx="311026" cy="3627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hteck 104"/>
                <p:cNvSpPr/>
                <p:nvPr/>
              </p:nvSpPr>
              <p:spPr bwMode="auto">
                <a:xfrm>
                  <a:off x="6533882" y="4351649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hteck 105"/>
                <p:cNvSpPr/>
                <p:nvPr/>
              </p:nvSpPr>
              <p:spPr bwMode="auto">
                <a:xfrm>
                  <a:off x="6533882" y="4494172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uppieren 106"/>
              <p:cNvGrpSpPr/>
              <p:nvPr/>
            </p:nvGrpSpPr>
            <p:grpSpPr>
              <a:xfrm>
                <a:off x="661213" y="4835982"/>
                <a:ext cx="1418857" cy="630934"/>
                <a:chOff x="3832888" y="4178633"/>
                <a:chExt cx="3242568" cy="1441896"/>
              </a:xfrm>
            </p:grpSpPr>
            <p:sp>
              <p:nvSpPr>
                <p:cNvPr id="108" name="Rechteck 66"/>
                <p:cNvSpPr/>
                <p:nvPr/>
              </p:nvSpPr>
              <p:spPr bwMode="auto">
                <a:xfrm>
                  <a:off x="3832888" y="4178633"/>
                  <a:ext cx="3242568" cy="1441896"/>
                </a:xfrm>
                <a:custGeom>
                  <a:avLst/>
                  <a:gdLst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0 w 3240360"/>
                    <a:gd name="connsiteY4" fmla="*/ 0 h 1440160"/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174 w 3240360"/>
                    <a:gd name="connsiteY4" fmla="*/ 410220 h 1440160"/>
                    <a:gd name="connsiteX5" fmla="*/ 0 w 3240360"/>
                    <a:gd name="connsiteY5" fmla="*/ 0 h 1440160"/>
                    <a:gd name="connsiteX0" fmla="*/ 2208 w 3242568"/>
                    <a:gd name="connsiteY0" fmla="*/ 0 h 1440160"/>
                    <a:gd name="connsiteX1" fmla="*/ 3242568 w 3242568"/>
                    <a:gd name="connsiteY1" fmla="*/ 0 h 1440160"/>
                    <a:gd name="connsiteX2" fmla="*/ 3242568 w 3242568"/>
                    <a:gd name="connsiteY2" fmla="*/ 1440160 h 1440160"/>
                    <a:gd name="connsiteX3" fmla="*/ 2208 w 3242568"/>
                    <a:gd name="connsiteY3" fmla="*/ 1440160 h 1440160"/>
                    <a:gd name="connsiteX4" fmla="*/ 0 w 3242568"/>
                    <a:gd name="connsiteY4" fmla="*/ 1043632 h 1440160"/>
                    <a:gd name="connsiteX5" fmla="*/ 2382 w 3242568"/>
                    <a:gd name="connsiteY5" fmla="*/ 410220 h 1440160"/>
                    <a:gd name="connsiteX6" fmla="*/ 2208 w 3242568"/>
                    <a:gd name="connsiteY6" fmla="*/ 0 h 1440160"/>
                    <a:gd name="connsiteX0" fmla="*/ 2208 w 3242568"/>
                    <a:gd name="connsiteY0" fmla="*/ 1736 h 1441896"/>
                    <a:gd name="connsiteX1" fmla="*/ 357188 w 3242568"/>
                    <a:gd name="connsiteY1" fmla="*/ 0 h 1441896"/>
                    <a:gd name="connsiteX2" fmla="*/ 3242568 w 3242568"/>
                    <a:gd name="connsiteY2" fmla="*/ 1736 h 1441896"/>
                    <a:gd name="connsiteX3" fmla="*/ 3242568 w 3242568"/>
                    <a:gd name="connsiteY3" fmla="*/ 1441896 h 1441896"/>
                    <a:gd name="connsiteX4" fmla="*/ 2208 w 3242568"/>
                    <a:gd name="connsiteY4" fmla="*/ 1441896 h 1441896"/>
                    <a:gd name="connsiteX5" fmla="*/ 0 w 3242568"/>
                    <a:gd name="connsiteY5" fmla="*/ 1045368 h 1441896"/>
                    <a:gd name="connsiteX6" fmla="*/ 2382 w 3242568"/>
                    <a:gd name="connsiteY6" fmla="*/ 411956 h 1441896"/>
                    <a:gd name="connsiteX7" fmla="*/ 2208 w 3242568"/>
                    <a:gd name="connsiteY7" fmla="*/ 1736 h 1441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42568" h="1441896">
                      <a:moveTo>
                        <a:pt x="2208" y="1736"/>
                      </a:moveTo>
                      <a:lnTo>
                        <a:pt x="357188" y="0"/>
                      </a:lnTo>
                      <a:lnTo>
                        <a:pt x="3242568" y="1736"/>
                      </a:lnTo>
                      <a:lnTo>
                        <a:pt x="3242568" y="1441896"/>
                      </a:lnTo>
                      <a:lnTo>
                        <a:pt x="2208" y="1441896"/>
                      </a:lnTo>
                      <a:lnTo>
                        <a:pt x="0" y="1045368"/>
                      </a:lnTo>
                      <a:lnTo>
                        <a:pt x="2382" y="411956"/>
                      </a:lnTo>
                      <a:lnTo>
                        <a:pt x="2208" y="1736"/>
                      </a:lnTo>
                      <a:close/>
                    </a:path>
                  </a:pathLst>
                </a:cu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 smtClean="0"/>
                    <a:t>Component</a:t>
                  </a:r>
                  <a:endParaRPr lang="en-US" sz="1200" dirty="0"/>
                </a:p>
              </p:txBody>
            </p:sp>
            <p:sp>
              <p:nvSpPr>
                <p:cNvPr id="112" name="Rechteck 111"/>
                <p:cNvSpPr/>
                <p:nvPr/>
              </p:nvSpPr>
              <p:spPr bwMode="auto">
                <a:xfrm>
                  <a:off x="6643408" y="4273928"/>
                  <a:ext cx="311026" cy="3627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hteck 112"/>
                <p:cNvSpPr/>
                <p:nvPr/>
              </p:nvSpPr>
              <p:spPr bwMode="auto">
                <a:xfrm>
                  <a:off x="6533882" y="4351649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hteck 113"/>
                <p:cNvSpPr/>
                <p:nvPr/>
              </p:nvSpPr>
              <p:spPr bwMode="auto">
                <a:xfrm>
                  <a:off x="6533882" y="4494172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813613" y="4988379"/>
                <a:ext cx="1418857" cy="630933"/>
                <a:chOff x="3832888" y="4178633"/>
                <a:chExt cx="3242568" cy="1441896"/>
              </a:xfrm>
            </p:grpSpPr>
            <p:sp>
              <p:nvSpPr>
                <p:cNvPr id="116" name="Rechteck 66"/>
                <p:cNvSpPr/>
                <p:nvPr/>
              </p:nvSpPr>
              <p:spPr bwMode="auto">
                <a:xfrm>
                  <a:off x="3832888" y="4178633"/>
                  <a:ext cx="3242568" cy="1441896"/>
                </a:xfrm>
                <a:custGeom>
                  <a:avLst/>
                  <a:gdLst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0 w 3240360"/>
                    <a:gd name="connsiteY4" fmla="*/ 0 h 1440160"/>
                    <a:gd name="connsiteX0" fmla="*/ 0 w 3240360"/>
                    <a:gd name="connsiteY0" fmla="*/ 0 h 1440160"/>
                    <a:gd name="connsiteX1" fmla="*/ 3240360 w 3240360"/>
                    <a:gd name="connsiteY1" fmla="*/ 0 h 1440160"/>
                    <a:gd name="connsiteX2" fmla="*/ 3240360 w 3240360"/>
                    <a:gd name="connsiteY2" fmla="*/ 1440160 h 1440160"/>
                    <a:gd name="connsiteX3" fmla="*/ 0 w 3240360"/>
                    <a:gd name="connsiteY3" fmla="*/ 1440160 h 1440160"/>
                    <a:gd name="connsiteX4" fmla="*/ 174 w 3240360"/>
                    <a:gd name="connsiteY4" fmla="*/ 410220 h 1440160"/>
                    <a:gd name="connsiteX5" fmla="*/ 0 w 3240360"/>
                    <a:gd name="connsiteY5" fmla="*/ 0 h 1440160"/>
                    <a:gd name="connsiteX0" fmla="*/ 2208 w 3242568"/>
                    <a:gd name="connsiteY0" fmla="*/ 0 h 1440160"/>
                    <a:gd name="connsiteX1" fmla="*/ 3242568 w 3242568"/>
                    <a:gd name="connsiteY1" fmla="*/ 0 h 1440160"/>
                    <a:gd name="connsiteX2" fmla="*/ 3242568 w 3242568"/>
                    <a:gd name="connsiteY2" fmla="*/ 1440160 h 1440160"/>
                    <a:gd name="connsiteX3" fmla="*/ 2208 w 3242568"/>
                    <a:gd name="connsiteY3" fmla="*/ 1440160 h 1440160"/>
                    <a:gd name="connsiteX4" fmla="*/ 0 w 3242568"/>
                    <a:gd name="connsiteY4" fmla="*/ 1043632 h 1440160"/>
                    <a:gd name="connsiteX5" fmla="*/ 2382 w 3242568"/>
                    <a:gd name="connsiteY5" fmla="*/ 410220 h 1440160"/>
                    <a:gd name="connsiteX6" fmla="*/ 2208 w 3242568"/>
                    <a:gd name="connsiteY6" fmla="*/ 0 h 1440160"/>
                    <a:gd name="connsiteX0" fmla="*/ 2208 w 3242568"/>
                    <a:gd name="connsiteY0" fmla="*/ 1736 h 1441896"/>
                    <a:gd name="connsiteX1" fmla="*/ 357188 w 3242568"/>
                    <a:gd name="connsiteY1" fmla="*/ 0 h 1441896"/>
                    <a:gd name="connsiteX2" fmla="*/ 3242568 w 3242568"/>
                    <a:gd name="connsiteY2" fmla="*/ 1736 h 1441896"/>
                    <a:gd name="connsiteX3" fmla="*/ 3242568 w 3242568"/>
                    <a:gd name="connsiteY3" fmla="*/ 1441896 h 1441896"/>
                    <a:gd name="connsiteX4" fmla="*/ 2208 w 3242568"/>
                    <a:gd name="connsiteY4" fmla="*/ 1441896 h 1441896"/>
                    <a:gd name="connsiteX5" fmla="*/ 0 w 3242568"/>
                    <a:gd name="connsiteY5" fmla="*/ 1045368 h 1441896"/>
                    <a:gd name="connsiteX6" fmla="*/ 2382 w 3242568"/>
                    <a:gd name="connsiteY6" fmla="*/ 411956 h 1441896"/>
                    <a:gd name="connsiteX7" fmla="*/ 2208 w 3242568"/>
                    <a:gd name="connsiteY7" fmla="*/ 1736 h 1441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42568" h="1441896">
                      <a:moveTo>
                        <a:pt x="2208" y="1736"/>
                      </a:moveTo>
                      <a:lnTo>
                        <a:pt x="357188" y="0"/>
                      </a:lnTo>
                      <a:lnTo>
                        <a:pt x="3242568" y="1736"/>
                      </a:lnTo>
                      <a:lnTo>
                        <a:pt x="3242568" y="1441896"/>
                      </a:lnTo>
                      <a:lnTo>
                        <a:pt x="2208" y="1441896"/>
                      </a:lnTo>
                      <a:lnTo>
                        <a:pt x="0" y="1045368"/>
                      </a:lnTo>
                      <a:lnTo>
                        <a:pt x="2382" y="411956"/>
                      </a:lnTo>
                      <a:lnTo>
                        <a:pt x="2208" y="1736"/>
                      </a:lnTo>
                      <a:close/>
                    </a:path>
                  </a:pathLst>
                </a:cu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 smtClean="0"/>
                    <a:t>Component</a:t>
                  </a:r>
                  <a:endParaRPr lang="en-US" sz="1200" dirty="0"/>
                </a:p>
              </p:txBody>
            </p:sp>
            <p:sp>
              <p:nvSpPr>
                <p:cNvPr id="117" name="Rechteck 116"/>
                <p:cNvSpPr/>
                <p:nvPr/>
              </p:nvSpPr>
              <p:spPr bwMode="auto">
                <a:xfrm>
                  <a:off x="6643408" y="4273928"/>
                  <a:ext cx="311026" cy="3627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hteck 117"/>
                <p:cNvSpPr/>
                <p:nvPr/>
              </p:nvSpPr>
              <p:spPr bwMode="auto">
                <a:xfrm>
                  <a:off x="6533882" y="4351649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hteck 118"/>
                <p:cNvSpPr/>
                <p:nvPr/>
              </p:nvSpPr>
              <p:spPr bwMode="auto">
                <a:xfrm>
                  <a:off x="6533882" y="4494172"/>
                  <a:ext cx="239018" cy="94868"/>
                </a:xfrm>
                <a:prstGeom prst="rect">
                  <a:avLst/>
                </a:prstGeom>
                <a:ln w="9525"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02" name="Grafik 10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41331" y="4556774"/>
              <a:ext cx="884223" cy="884223"/>
            </a:xfrm>
            <a:prstGeom prst="rect">
              <a:avLst/>
            </a:prstGeom>
          </p:spPr>
        </p:pic>
      </p:grpSp>
      <p:grpSp>
        <p:nvGrpSpPr>
          <p:cNvPr id="7" name="Gruppieren 6"/>
          <p:cNvGrpSpPr/>
          <p:nvPr/>
        </p:nvGrpSpPr>
        <p:grpSpPr>
          <a:xfrm>
            <a:off x="3164942" y="4310970"/>
            <a:ext cx="2634053" cy="1145137"/>
            <a:chOff x="3164942" y="4310970"/>
            <a:chExt cx="2634053" cy="1145137"/>
          </a:xfrm>
        </p:grpSpPr>
        <p:grpSp>
          <p:nvGrpSpPr>
            <p:cNvPr id="5" name="Gruppieren 4"/>
            <p:cNvGrpSpPr/>
            <p:nvPr/>
          </p:nvGrpSpPr>
          <p:grpSpPr>
            <a:xfrm>
              <a:off x="3164942" y="4310970"/>
              <a:ext cx="2634053" cy="1145137"/>
              <a:chOff x="3164942" y="4310970"/>
              <a:chExt cx="2634053" cy="1145137"/>
            </a:xfrm>
          </p:grpSpPr>
          <p:sp>
            <p:nvSpPr>
              <p:cNvPr id="87" name="Abgerundetes Rechteck 86"/>
              <p:cNvSpPr/>
              <p:nvPr/>
            </p:nvSpPr>
            <p:spPr bwMode="auto">
              <a:xfrm>
                <a:off x="3164942" y="4310970"/>
                <a:ext cx="2634053" cy="1145137"/>
              </a:xfrm>
              <a:prstGeom prst="round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dirty="0" smtClean="0"/>
                  <a:t>Draw </a:t>
                </a:r>
                <a:r>
                  <a:rPr lang="de-DE" dirty="0" err="1" smtClean="0"/>
                  <a:t>Assembly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Context</a:t>
                </a:r>
                <a:endParaRPr lang="en-US" dirty="0"/>
              </a:p>
            </p:txBody>
          </p:sp>
          <p:sp>
            <p:nvSpPr>
              <p:cNvPr id="141" name="Rechteck 66"/>
              <p:cNvSpPr/>
              <p:nvPr/>
            </p:nvSpPr>
            <p:spPr bwMode="auto">
              <a:xfrm>
                <a:off x="3967463" y="4794582"/>
                <a:ext cx="1019768" cy="453468"/>
              </a:xfrm>
              <a:custGeom>
                <a:avLst/>
                <a:gdLst>
                  <a:gd name="connsiteX0" fmla="*/ 0 w 3240360"/>
                  <a:gd name="connsiteY0" fmla="*/ 0 h 1440160"/>
                  <a:gd name="connsiteX1" fmla="*/ 3240360 w 3240360"/>
                  <a:gd name="connsiteY1" fmla="*/ 0 h 1440160"/>
                  <a:gd name="connsiteX2" fmla="*/ 3240360 w 3240360"/>
                  <a:gd name="connsiteY2" fmla="*/ 1440160 h 1440160"/>
                  <a:gd name="connsiteX3" fmla="*/ 0 w 3240360"/>
                  <a:gd name="connsiteY3" fmla="*/ 1440160 h 1440160"/>
                  <a:gd name="connsiteX4" fmla="*/ 0 w 3240360"/>
                  <a:gd name="connsiteY4" fmla="*/ 0 h 1440160"/>
                  <a:gd name="connsiteX0" fmla="*/ 0 w 3240360"/>
                  <a:gd name="connsiteY0" fmla="*/ 0 h 1440160"/>
                  <a:gd name="connsiteX1" fmla="*/ 3240360 w 3240360"/>
                  <a:gd name="connsiteY1" fmla="*/ 0 h 1440160"/>
                  <a:gd name="connsiteX2" fmla="*/ 3240360 w 3240360"/>
                  <a:gd name="connsiteY2" fmla="*/ 1440160 h 1440160"/>
                  <a:gd name="connsiteX3" fmla="*/ 0 w 3240360"/>
                  <a:gd name="connsiteY3" fmla="*/ 1440160 h 1440160"/>
                  <a:gd name="connsiteX4" fmla="*/ 174 w 3240360"/>
                  <a:gd name="connsiteY4" fmla="*/ 410220 h 1440160"/>
                  <a:gd name="connsiteX5" fmla="*/ 0 w 3240360"/>
                  <a:gd name="connsiteY5" fmla="*/ 0 h 1440160"/>
                  <a:gd name="connsiteX0" fmla="*/ 2208 w 3242568"/>
                  <a:gd name="connsiteY0" fmla="*/ 0 h 1440160"/>
                  <a:gd name="connsiteX1" fmla="*/ 3242568 w 3242568"/>
                  <a:gd name="connsiteY1" fmla="*/ 0 h 1440160"/>
                  <a:gd name="connsiteX2" fmla="*/ 3242568 w 3242568"/>
                  <a:gd name="connsiteY2" fmla="*/ 1440160 h 1440160"/>
                  <a:gd name="connsiteX3" fmla="*/ 2208 w 3242568"/>
                  <a:gd name="connsiteY3" fmla="*/ 1440160 h 1440160"/>
                  <a:gd name="connsiteX4" fmla="*/ 0 w 3242568"/>
                  <a:gd name="connsiteY4" fmla="*/ 1043632 h 1440160"/>
                  <a:gd name="connsiteX5" fmla="*/ 2382 w 3242568"/>
                  <a:gd name="connsiteY5" fmla="*/ 410220 h 1440160"/>
                  <a:gd name="connsiteX6" fmla="*/ 2208 w 3242568"/>
                  <a:gd name="connsiteY6" fmla="*/ 0 h 1440160"/>
                  <a:gd name="connsiteX0" fmla="*/ 2208 w 3242568"/>
                  <a:gd name="connsiteY0" fmla="*/ 1736 h 1441896"/>
                  <a:gd name="connsiteX1" fmla="*/ 357188 w 3242568"/>
                  <a:gd name="connsiteY1" fmla="*/ 0 h 1441896"/>
                  <a:gd name="connsiteX2" fmla="*/ 3242568 w 3242568"/>
                  <a:gd name="connsiteY2" fmla="*/ 1736 h 1441896"/>
                  <a:gd name="connsiteX3" fmla="*/ 3242568 w 3242568"/>
                  <a:gd name="connsiteY3" fmla="*/ 1441896 h 1441896"/>
                  <a:gd name="connsiteX4" fmla="*/ 2208 w 3242568"/>
                  <a:gd name="connsiteY4" fmla="*/ 1441896 h 1441896"/>
                  <a:gd name="connsiteX5" fmla="*/ 0 w 3242568"/>
                  <a:gd name="connsiteY5" fmla="*/ 1045368 h 1441896"/>
                  <a:gd name="connsiteX6" fmla="*/ 2382 w 3242568"/>
                  <a:gd name="connsiteY6" fmla="*/ 411956 h 1441896"/>
                  <a:gd name="connsiteX7" fmla="*/ 2208 w 3242568"/>
                  <a:gd name="connsiteY7" fmla="*/ 1736 h 1441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42568" h="1441896">
                    <a:moveTo>
                      <a:pt x="2208" y="1736"/>
                    </a:moveTo>
                    <a:lnTo>
                      <a:pt x="357188" y="0"/>
                    </a:lnTo>
                    <a:lnTo>
                      <a:pt x="3242568" y="1736"/>
                    </a:lnTo>
                    <a:lnTo>
                      <a:pt x="3242568" y="1441896"/>
                    </a:lnTo>
                    <a:lnTo>
                      <a:pt x="2208" y="1441896"/>
                    </a:lnTo>
                    <a:lnTo>
                      <a:pt x="0" y="1045368"/>
                    </a:lnTo>
                    <a:lnTo>
                      <a:pt x="2382" y="411956"/>
                    </a:lnTo>
                    <a:lnTo>
                      <a:pt x="2208" y="1736"/>
                    </a:lnTo>
                    <a:close/>
                  </a:path>
                </a:pathLst>
              </a:cu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 err="1" smtClean="0"/>
                  <a:t>Ass.Context</a:t>
                </a:r>
                <a:endParaRPr lang="en-US" sz="1200" dirty="0"/>
              </a:p>
            </p:txBody>
          </p:sp>
        </p:grpSp>
        <p:sp>
          <p:nvSpPr>
            <p:cNvPr id="138" name="Rechteck 137"/>
            <p:cNvSpPr/>
            <p:nvPr/>
          </p:nvSpPr>
          <p:spPr bwMode="auto">
            <a:xfrm>
              <a:off x="4854443" y="4826770"/>
              <a:ext cx="97816" cy="114088"/>
            </a:xfrm>
            <a:prstGeom prst="rect">
              <a:avLst/>
            </a:prstGeom>
            <a:ln w="9525"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9" name="Rechteck 138"/>
            <p:cNvSpPr/>
            <p:nvPr/>
          </p:nvSpPr>
          <p:spPr bwMode="auto">
            <a:xfrm>
              <a:off x="4819998" y="4851213"/>
              <a:ext cx="75170" cy="29835"/>
            </a:xfrm>
            <a:prstGeom prst="rect">
              <a:avLst/>
            </a:prstGeom>
            <a:ln w="9525"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819998" y="4896035"/>
              <a:ext cx="75170" cy="29835"/>
            </a:xfrm>
            <a:prstGeom prst="rect">
              <a:avLst/>
            </a:prstGeom>
            <a:ln w="9525"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218951" y="4310970"/>
            <a:ext cx="2634053" cy="1145137"/>
            <a:chOff x="6218951" y="4310970"/>
            <a:chExt cx="2634053" cy="1145137"/>
          </a:xfrm>
        </p:grpSpPr>
        <p:sp>
          <p:nvSpPr>
            <p:cNvPr id="122" name="Abgerundetes Rechteck 121"/>
            <p:cNvSpPr/>
            <p:nvPr/>
          </p:nvSpPr>
          <p:spPr bwMode="auto">
            <a:xfrm>
              <a:off x="6218951" y="4310970"/>
              <a:ext cx="2634053" cy="114513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Draw Ports</a:t>
              </a:r>
              <a:endParaRPr lang="en-US" dirty="0"/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7026093" y="4794582"/>
              <a:ext cx="1019768" cy="453468"/>
              <a:chOff x="7459209" y="4819101"/>
              <a:chExt cx="1019768" cy="453468"/>
            </a:xfrm>
          </p:grpSpPr>
          <p:sp>
            <p:nvSpPr>
              <p:cNvPr id="142" name="Rechteck 66"/>
              <p:cNvSpPr/>
              <p:nvPr/>
            </p:nvSpPr>
            <p:spPr bwMode="auto">
              <a:xfrm>
                <a:off x="7459209" y="4819101"/>
                <a:ext cx="1019768" cy="453468"/>
              </a:xfrm>
              <a:custGeom>
                <a:avLst/>
                <a:gdLst>
                  <a:gd name="connsiteX0" fmla="*/ 0 w 3240360"/>
                  <a:gd name="connsiteY0" fmla="*/ 0 h 1440160"/>
                  <a:gd name="connsiteX1" fmla="*/ 3240360 w 3240360"/>
                  <a:gd name="connsiteY1" fmla="*/ 0 h 1440160"/>
                  <a:gd name="connsiteX2" fmla="*/ 3240360 w 3240360"/>
                  <a:gd name="connsiteY2" fmla="*/ 1440160 h 1440160"/>
                  <a:gd name="connsiteX3" fmla="*/ 0 w 3240360"/>
                  <a:gd name="connsiteY3" fmla="*/ 1440160 h 1440160"/>
                  <a:gd name="connsiteX4" fmla="*/ 0 w 3240360"/>
                  <a:gd name="connsiteY4" fmla="*/ 0 h 1440160"/>
                  <a:gd name="connsiteX0" fmla="*/ 0 w 3240360"/>
                  <a:gd name="connsiteY0" fmla="*/ 0 h 1440160"/>
                  <a:gd name="connsiteX1" fmla="*/ 3240360 w 3240360"/>
                  <a:gd name="connsiteY1" fmla="*/ 0 h 1440160"/>
                  <a:gd name="connsiteX2" fmla="*/ 3240360 w 3240360"/>
                  <a:gd name="connsiteY2" fmla="*/ 1440160 h 1440160"/>
                  <a:gd name="connsiteX3" fmla="*/ 0 w 3240360"/>
                  <a:gd name="connsiteY3" fmla="*/ 1440160 h 1440160"/>
                  <a:gd name="connsiteX4" fmla="*/ 174 w 3240360"/>
                  <a:gd name="connsiteY4" fmla="*/ 410220 h 1440160"/>
                  <a:gd name="connsiteX5" fmla="*/ 0 w 3240360"/>
                  <a:gd name="connsiteY5" fmla="*/ 0 h 1440160"/>
                  <a:gd name="connsiteX0" fmla="*/ 2208 w 3242568"/>
                  <a:gd name="connsiteY0" fmla="*/ 0 h 1440160"/>
                  <a:gd name="connsiteX1" fmla="*/ 3242568 w 3242568"/>
                  <a:gd name="connsiteY1" fmla="*/ 0 h 1440160"/>
                  <a:gd name="connsiteX2" fmla="*/ 3242568 w 3242568"/>
                  <a:gd name="connsiteY2" fmla="*/ 1440160 h 1440160"/>
                  <a:gd name="connsiteX3" fmla="*/ 2208 w 3242568"/>
                  <a:gd name="connsiteY3" fmla="*/ 1440160 h 1440160"/>
                  <a:gd name="connsiteX4" fmla="*/ 0 w 3242568"/>
                  <a:gd name="connsiteY4" fmla="*/ 1043632 h 1440160"/>
                  <a:gd name="connsiteX5" fmla="*/ 2382 w 3242568"/>
                  <a:gd name="connsiteY5" fmla="*/ 410220 h 1440160"/>
                  <a:gd name="connsiteX6" fmla="*/ 2208 w 3242568"/>
                  <a:gd name="connsiteY6" fmla="*/ 0 h 1440160"/>
                  <a:gd name="connsiteX0" fmla="*/ 2208 w 3242568"/>
                  <a:gd name="connsiteY0" fmla="*/ 1736 h 1441896"/>
                  <a:gd name="connsiteX1" fmla="*/ 357188 w 3242568"/>
                  <a:gd name="connsiteY1" fmla="*/ 0 h 1441896"/>
                  <a:gd name="connsiteX2" fmla="*/ 3242568 w 3242568"/>
                  <a:gd name="connsiteY2" fmla="*/ 1736 h 1441896"/>
                  <a:gd name="connsiteX3" fmla="*/ 3242568 w 3242568"/>
                  <a:gd name="connsiteY3" fmla="*/ 1441896 h 1441896"/>
                  <a:gd name="connsiteX4" fmla="*/ 2208 w 3242568"/>
                  <a:gd name="connsiteY4" fmla="*/ 1441896 h 1441896"/>
                  <a:gd name="connsiteX5" fmla="*/ 0 w 3242568"/>
                  <a:gd name="connsiteY5" fmla="*/ 1045368 h 1441896"/>
                  <a:gd name="connsiteX6" fmla="*/ 2382 w 3242568"/>
                  <a:gd name="connsiteY6" fmla="*/ 411956 h 1441896"/>
                  <a:gd name="connsiteX7" fmla="*/ 2208 w 3242568"/>
                  <a:gd name="connsiteY7" fmla="*/ 1736 h 1441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42568" h="1441896">
                    <a:moveTo>
                      <a:pt x="2208" y="1736"/>
                    </a:moveTo>
                    <a:lnTo>
                      <a:pt x="357188" y="0"/>
                    </a:lnTo>
                    <a:lnTo>
                      <a:pt x="3242568" y="1736"/>
                    </a:lnTo>
                    <a:lnTo>
                      <a:pt x="3242568" y="1441896"/>
                    </a:lnTo>
                    <a:lnTo>
                      <a:pt x="2208" y="1441896"/>
                    </a:lnTo>
                    <a:lnTo>
                      <a:pt x="0" y="1045368"/>
                    </a:lnTo>
                    <a:lnTo>
                      <a:pt x="2382" y="411956"/>
                    </a:lnTo>
                    <a:lnTo>
                      <a:pt x="2208" y="1736"/>
                    </a:lnTo>
                    <a:close/>
                  </a:path>
                </a:pathLst>
              </a:cu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 err="1" smtClean="0"/>
                  <a:t>Ass.Context</a:t>
                </a:r>
                <a:endParaRPr lang="en-US" sz="1200" dirty="0"/>
              </a:p>
            </p:txBody>
          </p:sp>
          <p:sp>
            <p:nvSpPr>
              <p:cNvPr id="143" name="Rechteck 142"/>
              <p:cNvSpPr/>
              <p:nvPr/>
            </p:nvSpPr>
            <p:spPr bwMode="auto">
              <a:xfrm>
                <a:off x="8346189" y="4851289"/>
                <a:ext cx="97816" cy="114088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4" name="Rechteck 143"/>
              <p:cNvSpPr/>
              <p:nvPr/>
            </p:nvSpPr>
            <p:spPr bwMode="auto">
              <a:xfrm>
                <a:off x="8311744" y="4875732"/>
                <a:ext cx="75170" cy="29835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5" name="Rechteck 144"/>
              <p:cNvSpPr/>
              <p:nvPr/>
            </p:nvSpPr>
            <p:spPr bwMode="auto">
              <a:xfrm>
                <a:off x="8311744" y="4920554"/>
                <a:ext cx="75170" cy="29835"/>
              </a:xfrm>
              <a:prstGeom prst="rect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uppieren 16"/>
            <p:cNvGrpSpPr/>
            <p:nvPr/>
          </p:nvGrpSpPr>
          <p:grpSpPr>
            <a:xfrm>
              <a:off x="6685975" y="4838354"/>
              <a:ext cx="342254" cy="385749"/>
              <a:chOff x="2937652" y="4390058"/>
              <a:chExt cx="897618" cy="1011691"/>
            </a:xfrm>
          </p:grpSpPr>
          <p:sp>
            <p:nvSpPr>
              <p:cNvPr id="146" name="Ellipse 145"/>
              <p:cNvSpPr/>
              <p:nvPr/>
            </p:nvSpPr>
            <p:spPr bwMode="auto">
              <a:xfrm>
                <a:off x="2937652" y="4390058"/>
                <a:ext cx="401638" cy="401638"/>
              </a:xfrm>
              <a:prstGeom prst="ellipse">
                <a:avLst/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47" name="Gerader Verbinder 146"/>
              <p:cNvCxnSpPr>
                <a:stCxn id="146" idx="6"/>
              </p:cNvCxnSpPr>
              <p:nvPr/>
            </p:nvCxnSpPr>
            <p:spPr>
              <a:xfrm flipV="1">
                <a:off x="3339290" y="4590589"/>
                <a:ext cx="495980" cy="288"/>
              </a:xfrm>
              <a:prstGeom prst="line">
                <a:avLst/>
              </a:prstGeom>
              <a:ln w="952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8" name="Mond 147"/>
              <p:cNvSpPr/>
              <p:nvPr/>
            </p:nvSpPr>
            <p:spPr bwMode="auto">
              <a:xfrm rot="10800000">
                <a:off x="3198965" y="5044465"/>
                <a:ext cx="144016" cy="357284"/>
              </a:xfrm>
              <a:prstGeom prst="moon">
                <a:avLst>
                  <a:gd name="adj" fmla="val 0"/>
                </a:avLst>
              </a:prstGeom>
              <a:ln w="9525"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49" name="Gerader Verbinder 148"/>
              <p:cNvCxnSpPr>
                <a:stCxn id="148" idx="1"/>
              </p:cNvCxnSpPr>
              <p:nvPr/>
            </p:nvCxnSpPr>
            <p:spPr>
              <a:xfrm>
                <a:off x="3342981" y="5223107"/>
                <a:ext cx="489907" cy="894"/>
              </a:xfrm>
              <a:prstGeom prst="line">
                <a:avLst/>
              </a:prstGeom>
              <a:ln w="952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Gerade Verbindung mit Pfeil 19"/>
          <p:cNvCxnSpPr>
            <a:stCxn id="65" idx="3"/>
            <a:endCxn id="87" idx="1"/>
          </p:cNvCxnSpPr>
          <p:nvPr/>
        </p:nvCxnSpPr>
        <p:spPr>
          <a:xfrm flipV="1">
            <a:off x="2744986" y="4883539"/>
            <a:ext cx="41995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87" idx="3"/>
            <a:endCxn id="122" idx="1"/>
          </p:cNvCxnSpPr>
          <p:nvPr/>
        </p:nvCxnSpPr>
        <p:spPr>
          <a:xfrm>
            <a:off x="5798995" y="4883539"/>
            <a:ext cx="4199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2477058" y="2705790"/>
            <a:ext cx="4831246" cy="160518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>
            <a:off x="4895168" y="2705790"/>
            <a:ext cx="2773176" cy="160518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149"/>
          <p:cNvCxnSpPr/>
          <p:nvPr/>
        </p:nvCxnSpPr>
        <p:spPr>
          <a:xfrm flipH="1">
            <a:off x="6943006" y="2705790"/>
            <a:ext cx="1296907" cy="160518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7C5A-DB20-4B7E-B446-5632D4BB3DCD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668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Graphiti</a:t>
            </a:r>
            <a:r>
              <a:rPr lang="en-US" dirty="0" smtClean="0"/>
              <a:t> for PCM Editors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7</a:t>
            </a:fld>
            <a:endParaRPr lang="sl-SI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60772"/>
              </p:ext>
            </p:extLst>
          </p:nvPr>
        </p:nvGraphicFramePr>
        <p:xfrm>
          <a:off x="457200" y="1397000"/>
          <a:ext cx="699512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1224136"/>
              </a:tblGrid>
              <a:tr h="60492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Fulfilled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by</a:t>
                      </a:r>
                      <a:r>
                        <a:rPr lang="de-DE" dirty="0" smtClean="0"/>
                        <a:t> GMF</a:t>
                      </a:r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Reusability </a:t>
                      </a:r>
                    </a:p>
                    <a:p>
                      <a:r>
                        <a:rPr lang="en-US" dirty="0" smtClean="0"/>
                        <a:t>(Shapes, behavior, 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Easy-to-learn</a:t>
                      </a:r>
                    </a:p>
                    <a:p>
                      <a:r>
                        <a:rPr lang="en-US" dirty="0" smtClean="0"/>
                        <a:t>(Documentation, tutorials,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929"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functions</a:t>
                      </a:r>
                    </a:p>
                    <a:p>
                      <a:r>
                        <a:rPr lang="en-US" dirty="0" smtClean="0"/>
                        <a:t>(Auto-layout, initialization,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3972110" y="4048637"/>
            <a:ext cx="1751498" cy="1975606"/>
            <a:chOff x="3972110" y="4048637"/>
            <a:chExt cx="1751498" cy="1975606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110" y="4048637"/>
              <a:ext cx="1714500" cy="17145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4057767" y="5654911"/>
              <a:ext cx="166584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Student Worker</a:t>
              </a: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8224" y="2132856"/>
            <a:ext cx="473215" cy="47321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8223" y="2807260"/>
            <a:ext cx="473215" cy="47321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68402"/>
            <a:ext cx="748694" cy="514029"/>
          </a:xfrm>
          <a:prstGeom prst="rect">
            <a:avLst/>
          </a:prstGeom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C5E-4CC8-4726-A429-2E8BDFC3FF32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67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8</a:t>
            </a:fld>
            <a:endParaRPr lang="sl-SI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197500" y="202200"/>
            <a:ext cx="4635269" cy="1110980"/>
            <a:chOff x="197500" y="202200"/>
            <a:chExt cx="4635269" cy="1110980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197500" y="223081"/>
              <a:ext cx="4635269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 smtClean="0"/>
                <a:t>What‘s your beef</a:t>
              </a:r>
            </a:p>
            <a:p>
              <a:r>
                <a:rPr lang="en-US" sz="2000" dirty="0" smtClean="0"/>
                <a:t>with GMF?</a:t>
              </a:r>
              <a:endParaRPr lang="en-US" sz="2000" dirty="0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789" y="202200"/>
              <a:ext cx="1110980" cy="1110980"/>
            </a:xfrm>
            <a:prstGeom prst="rect">
              <a:avLst/>
            </a:prstGeom>
          </p:spPr>
        </p:pic>
        <p:grpSp>
          <p:nvGrpSpPr>
            <p:cNvPr id="15" name="Gruppieren 14"/>
            <p:cNvGrpSpPr/>
            <p:nvPr/>
          </p:nvGrpSpPr>
          <p:grpSpPr>
            <a:xfrm>
              <a:off x="2318661" y="296111"/>
              <a:ext cx="1318775" cy="920882"/>
              <a:chOff x="196784" y="222346"/>
              <a:chExt cx="8407664" cy="5870950"/>
            </a:xfrm>
          </p:grpSpPr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84" y="222346"/>
                <a:ext cx="8407664" cy="5870950"/>
              </a:xfrm>
              <a:prstGeom prst="rect">
                <a:avLst/>
              </a:prstGeom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532281" y="836712"/>
                <a:ext cx="7474250" cy="4968552"/>
                <a:chOff x="532281" y="836712"/>
                <a:chExt cx="7474250" cy="4968552"/>
              </a:xfrm>
            </p:grpSpPr>
            <p:sp>
              <p:nvSpPr>
                <p:cNvPr id="18" name="Rechteck 17"/>
                <p:cNvSpPr/>
                <p:nvPr/>
              </p:nvSpPr>
              <p:spPr bwMode="auto">
                <a:xfrm>
                  <a:off x="796624" y="970830"/>
                  <a:ext cx="2879861" cy="4474394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hteck 18"/>
                <p:cNvSpPr/>
                <p:nvPr/>
              </p:nvSpPr>
              <p:spPr bwMode="auto">
                <a:xfrm>
                  <a:off x="1613882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Grafik 1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1369606" y="3041289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88296" y="4720135"/>
                  <a:ext cx="241110" cy="152640"/>
                </a:xfrm>
                <a:prstGeom prst="rect">
                  <a:avLst/>
                </a:prstGeom>
              </p:spPr>
            </p:pic>
            <p:pic>
              <p:nvPicPr>
                <p:cNvPr id="22" name="Grafik 2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32281" y="3043304"/>
                  <a:ext cx="253800" cy="241680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562867" y="2542490"/>
                  <a:ext cx="12700" cy="787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66"/>
                <p:cNvSpPr>
                  <a:spLocks noEditPoints="1"/>
                </p:cNvSpPr>
                <p:nvPr/>
              </p:nvSpPr>
              <p:spPr bwMode="auto">
                <a:xfrm>
                  <a:off x="4930374" y="2706746"/>
                  <a:ext cx="184150" cy="153988"/>
                </a:xfrm>
                <a:custGeom>
                  <a:avLst/>
                  <a:gdLst>
                    <a:gd name="T0" fmla="*/ 19 w 116"/>
                    <a:gd name="T1" fmla="*/ 97 h 97"/>
                    <a:gd name="T2" fmla="*/ 116 w 116"/>
                    <a:gd name="T3" fmla="*/ 97 h 97"/>
                    <a:gd name="T4" fmla="*/ 116 w 116"/>
                    <a:gd name="T5" fmla="*/ 0 h 97"/>
                    <a:gd name="T6" fmla="*/ 19 w 116"/>
                    <a:gd name="T7" fmla="*/ 0 h 97"/>
                    <a:gd name="T8" fmla="*/ 19 w 116"/>
                    <a:gd name="T9" fmla="*/ 20 h 97"/>
                    <a:gd name="T10" fmla="*/ 39 w 116"/>
                    <a:gd name="T11" fmla="*/ 20 h 97"/>
                    <a:gd name="T12" fmla="*/ 39 w 116"/>
                    <a:gd name="T13" fmla="*/ 39 h 97"/>
                    <a:gd name="T14" fmla="*/ 19 w 116"/>
                    <a:gd name="T15" fmla="*/ 39 h 97"/>
                    <a:gd name="T16" fmla="*/ 19 w 116"/>
                    <a:gd name="T17" fmla="*/ 59 h 97"/>
                    <a:gd name="T18" fmla="*/ 39 w 116"/>
                    <a:gd name="T19" fmla="*/ 59 h 97"/>
                    <a:gd name="T20" fmla="*/ 39 w 116"/>
                    <a:gd name="T21" fmla="*/ 78 h 97"/>
                    <a:gd name="T22" fmla="*/ 19 w 116"/>
                    <a:gd name="T23" fmla="*/ 78 h 97"/>
                    <a:gd name="T24" fmla="*/ 19 w 116"/>
                    <a:gd name="T25" fmla="*/ 97 h 97"/>
                    <a:gd name="T26" fmla="*/ 0 w 116"/>
                    <a:gd name="T27" fmla="*/ 78 h 97"/>
                    <a:gd name="T28" fmla="*/ 39 w 116"/>
                    <a:gd name="T29" fmla="*/ 78 h 97"/>
                    <a:gd name="T30" fmla="*/ 39 w 116"/>
                    <a:gd name="T31" fmla="*/ 59 h 97"/>
                    <a:gd name="T32" fmla="*/ 0 w 116"/>
                    <a:gd name="T33" fmla="*/ 59 h 97"/>
                    <a:gd name="T34" fmla="*/ 0 w 116"/>
                    <a:gd name="T35" fmla="*/ 78 h 97"/>
                    <a:gd name="T36" fmla="*/ 0 w 116"/>
                    <a:gd name="T37" fmla="*/ 39 h 97"/>
                    <a:gd name="T38" fmla="*/ 39 w 116"/>
                    <a:gd name="T39" fmla="*/ 39 h 97"/>
                    <a:gd name="T40" fmla="*/ 39 w 116"/>
                    <a:gd name="T41" fmla="*/ 20 h 97"/>
                    <a:gd name="T42" fmla="*/ 0 w 116"/>
                    <a:gd name="T43" fmla="*/ 20 h 97"/>
                    <a:gd name="T44" fmla="*/ 0 w 116"/>
                    <a:gd name="T45" fmla="*/ 3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5" name="Grafik 2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2454" y="4720135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26" name="Gerade Verbindung mit Pfeil 25"/>
                <p:cNvCxnSpPr>
                  <a:stCxn id="20" idx="3"/>
                  <a:endCxn id="22" idx="1"/>
                </p:cNvCxnSpPr>
                <p:nvPr/>
              </p:nvCxnSpPr>
              <p:spPr>
                <a:xfrm flipH="1">
                  <a:off x="786081" y="3162129"/>
                  <a:ext cx="583525" cy="201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/>
                <p:cNvCxnSpPr>
                  <a:stCxn id="21" idx="1"/>
                  <a:endCxn id="25" idx="3"/>
                </p:cNvCxnSpPr>
                <p:nvPr/>
              </p:nvCxnSpPr>
              <p:spPr>
                <a:xfrm flipH="1">
                  <a:off x="793564" y="4796455"/>
                  <a:ext cx="59473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8" name="Grafik 2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0800000">
                  <a:off x="5960171" y="2964791"/>
                  <a:ext cx="253800" cy="241680"/>
                </a:xfrm>
                <a:prstGeom prst="rect">
                  <a:avLst/>
                </a:prstGeom>
              </p:spPr>
            </p:pic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4259450"/>
                  <a:ext cx="241110" cy="152640"/>
                </a:xfrm>
                <a:prstGeom prst="rect">
                  <a:avLst/>
                </a:prstGeom>
              </p:spPr>
            </p:pic>
            <p:cxnSp>
              <p:nvCxnSpPr>
                <p:cNvPr id="30" name="Gerader Verbinder 29"/>
                <p:cNvCxnSpPr/>
                <p:nvPr/>
              </p:nvCxnSpPr>
              <p:spPr>
                <a:xfrm>
                  <a:off x="4562867" y="836712"/>
                  <a:ext cx="12700" cy="4968552"/>
                </a:xfrm>
                <a:prstGeom prst="line">
                  <a:avLst/>
                </a:prstGeom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/>
                <p:cNvCxnSpPr/>
                <p:nvPr/>
              </p:nvCxnSpPr>
              <p:spPr>
                <a:xfrm>
                  <a:off x="3416985" y="3282969"/>
                  <a:ext cx="2792015" cy="1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/>
                <p:cNvCxnSpPr/>
                <p:nvPr/>
              </p:nvCxnSpPr>
              <p:spPr>
                <a:xfrm flipV="1">
                  <a:off x="3416985" y="4690461"/>
                  <a:ext cx="2784412" cy="11560"/>
                </a:xfrm>
                <a:prstGeom prst="straightConnector1">
                  <a:avLst/>
                </a:prstGeom>
                <a:ln w="19050"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" name="Grafik 3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  <p:sp>
              <p:nvSpPr>
                <p:cNvPr id="34" name="Rechteck 33"/>
                <p:cNvSpPr/>
                <p:nvPr/>
              </p:nvSpPr>
              <p:spPr bwMode="auto">
                <a:xfrm>
                  <a:off x="3019552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hteck 34"/>
                <p:cNvSpPr/>
                <p:nvPr/>
              </p:nvSpPr>
              <p:spPr bwMode="auto">
                <a:xfrm>
                  <a:off x="2910026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hteck 35"/>
                <p:cNvSpPr/>
                <p:nvPr/>
              </p:nvSpPr>
              <p:spPr bwMode="auto">
                <a:xfrm>
                  <a:off x="2910026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hteck 36"/>
                <p:cNvSpPr/>
                <p:nvPr/>
              </p:nvSpPr>
              <p:spPr bwMode="auto">
                <a:xfrm>
                  <a:off x="3138975" y="1346481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hteck 37"/>
                <p:cNvSpPr/>
                <p:nvPr/>
              </p:nvSpPr>
              <p:spPr bwMode="auto">
                <a:xfrm>
                  <a:off x="3029449" y="14242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hteck 38"/>
                <p:cNvSpPr/>
                <p:nvPr/>
              </p:nvSpPr>
              <p:spPr bwMode="auto">
                <a:xfrm>
                  <a:off x="3029449" y="1566725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hteck 39"/>
                <p:cNvSpPr/>
                <p:nvPr/>
              </p:nvSpPr>
              <p:spPr bwMode="auto">
                <a:xfrm>
                  <a:off x="1616769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hteck 40"/>
                <p:cNvSpPr/>
                <p:nvPr/>
              </p:nvSpPr>
              <p:spPr bwMode="auto">
                <a:xfrm>
                  <a:off x="3022439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hteck 41"/>
                <p:cNvSpPr/>
                <p:nvPr/>
              </p:nvSpPr>
              <p:spPr bwMode="auto">
                <a:xfrm>
                  <a:off x="2912913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hteck 42"/>
                <p:cNvSpPr/>
                <p:nvPr/>
              </p:nvSpPr>
              <p:spPr bwMode="auto">
                <a:xfrm>
                  <a:off x="2912913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hteck 43"/>
                <p:cNvSpPr/>
                <p:nvPr/>
              </p:nvSpPr>
              <p:spPr bwMode="auto">
                <a:xfrm>
                  <a:off x="6203428" y="2431542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hteck 44"/>
                <p:cNvSpPr/>
                <p:nvPr/>
              </p:nvSpPr>
              <p:spPr bwMode="auto">
                <a:xfrm>
                  <a:off x="7609098" y="2575558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hteck 45"/>
                <p:cNvSpPr/>
                <p:nvPr/>
              </p:nvSpPr>
              <p:spPr bwMode="auto">
                <a:xfrm>
                  <a:off x="7499572" y="2653279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hteck 46"/>
                <p:cNvSpPr/>
                <p:nvPr/>
              </p:nvSpPr>
              <p:spPr bwMode="auto">
                <a:xfrm>
                  <a:off x="7499572" y="2795802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hteck 47"/>
                <p:cNvSpPr/>
                <p:nvPr/>
              </p:nvSpPr>
              <p:spPr bwMode="auto">
                <a:xfrm>
                  <a:off x="6201397" y="3967917"/>
                  <a:ext cx="1803103" cy="1052116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hteck 48"/>
                <p:cNvSpPr/>
                <p:nvPr/>
              </p:nvSpPr>
              <p:spPr bwMode="auto">
                <a:xfrm>
                  <a:off x="7607067" y="4111933"/>
                  <a:ext cx="311026" cy="3627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hteck 49"/>
                <p:cNvSpPr/>
                <p:nvPr/>
              </p:nvSpPr>
              <p:spPr bwMode="auto">
                <a:xfrm>
                  <a:off x="7497541" y="4189654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hteck 50"/>
                <p:cNvSpPr/>
                <p:nvPr/>
              </p:nvSpPr>
              <p:spPr bwMode="auto">
                <a:xfrm>
                  <a:off x="7497541" y="4332177"/>
                  <a:ext cx="239018" cy="94868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" name="Grafik 51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lum bright="18000" contrast="44000"/>
                </a:blip>
                <a:stretch>
                  <a:fillRect/>
                </a:stretch>
              </p:blipFill>
              <p:spPr>
                <a:xfrm>
                  <a:off x="5972861" y="2534224"/>
                  <a:ext cx="241110" cy="15264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Gruppieren 52"/>
          <p:cNvGrpSpPr/>
          <p:nvPr/>
        </p:nvGrpSpPr>
        <p:grpSpPr>
          <a:xfrm>
            <a:off x="1952511" y="1681588"/>
            <a:ext cx="4649535" cy="1080863"/>
            <a:chOff x="611559" y="1764262"/>
            <a:chExt cx="6848223" cy="1591986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11559" y="1764262"/>
              <a:ext cx="6848223" cy="1591986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How about an alternative?</a:t>
              </a:r>
              <a:endParaRPr lang="en-US" sz="2000" dirty="0"/>
            </a:p>
          </p:txBody>
        </p:sp>
        <p:pic>
          <p:nvPicPr>
            <p:cNvPr id="55" name="Grafik 5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" r="51686"/>
            <a:stretch/>
          </p:blipFill>
          <p:spPr>
            <a:xfrm>
              <a:off x="5138133" y="2110154"/>
              <a:ext cx="2183111" cy="909871"/>
            </a:xfrm>
            <a:prstGeom prst="rect">
              <a:avLst/>
            </a:prstGeom>
          </p:spPr>
        </p:pic>
      </p:grpSp>
      <p:grpSp>
        <p:nvGrpSpPr>
          <p:cNvPr id="64" name="Gruppieren 63"/>
          <p:cNvGrpSpPr/>
          <p:nvPr/>
        </p:nvGrpSpPr>
        <p:grpSpPr>
          <a:xfrm>
            <a:off x="3086689" y="3221901"/>
            <a:ext cx="4635268" cy="1080863"/>
            <a:chOff x="1967406" y="4164613"/>
            <a:chExt cx="4635268" cy="1080863"/>
          </a:xfrm>
        </p:grpSpPr>
        <p:sp>
          <p:nvSpPr>
            <p:cNvPr id="60" name="Abgerundetes Rechteck 59"/>
            <p:cNvSpPr/>
            <p:nvPr/>
          </p:nvSpPr>
          <p:spPr bwMode="auto">
            <a:xfrm>
              <a:off x="1967406" y="4164613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2000" dirty="0" err="1"/>
                <a:t>What</a:t>
              </a:r>
              <a:r>
                <a:rPr lang="de-DE" sz="2000" dirty="0"/>
                <a:t> </a:t>
              </a:r>
              <a:r>
                <a:rPr lang="de-DE" sz="2000" dirty="0" err="1"/>
                <a:t>about</a:t>
              </a:r>
              <a:r>
                <a:rPr lang="de-DE" sz="2000" dirty="0"/>
                <a:t> </a:t>
              </a:r>
              <a:r>
                <a:rPr lang="de-DE" sz="2000" dirty="0" err="1" smtClean="0"/>
                <a:t>the</a:t>
              </a:r>
              <a:endParaRPr lang="de-DE" sz="2000" dirty="0"/>
            </a:p>
            <a:p>
              <a:r>
                <a:rPr lang="de-DE" sz="2000" dirty="0" err="1"/>
                <a:t>requirements</a:t>
              </a:r>
              <a:r>
                <a:rPr lang="de-DE" sz="2000" dirty="0"/>
                <a:t>?</a:t>
              </a:r>
              <a:endParaRPr lang="en-US" sz="2000" dirty="0"/>
            </a:p>
          </p:txBody>
        </p:sp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948" y="4235369"/>
              <a:ext cx="1443638" cy="887204"/>
            </a:xfrm>
            <a:prstGeom prst="rect">
              <a:avLst/>
            </a:prstGeom>
          </p:spPr>
        </p:pic>
      </p:grpSp>
      <p:grpSp>
        <p:nvGrpSpPr>
          <p:cNvPr id="71" name="Gruppieren 70"/>
          <p:cNvGrpSpPr/>
          <p:nvPr/>
        </p:nvGrpSpPr>
        <p:grpSpPr>
          <a:xfrm>
            <a:off x="4119518" y="4745913"/>
            <a:ext cx="4635268" cy="1147790"/>
            <a:chOff x="2411095" y="5008757"/>
            <a:chExt cx="4635268" cy="1147790"/>
          </a:xfrm>
        </p:grpSpPr>
        <p:sp>
          <p:nvSpPr>
            <p:cNvPr id="67" name="Abgerundetes Rechteck 66"/>
            <p:cNvSpPr/>
            <p:nvPr/>
          </p:nvSpPr>
          <p:spPr bwMode="auto">
            <a:xfrm>
              <a:off x="2411095" y="5075684"/>
              <a:ext cx="4635268" cy="1080863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000" dirty="0" smtClean="0"/>
            </a:p>
            <a:p>
              <a:r>
                <a:rPr lang="en-US" sz="2000" dirty="0" smtClean="0"/>
                <a:t>What have we learned?</a:t>
              </a:r>
              <a:endParaRPr lang="en-US" sz="2000" dirty="0"/>
            </a:p>
          </p:txBody>
        </p:sp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643" y="5008757"/>
              <a:ext cx="1108449" cy="1108449"/>
            </a:xfrm>
            <a:prstGeom prst="rect">
              <a:avLst/>
            </a:prstGeom>
          </p:spPr>
        </p:pic>
      </p:grpSp>
      <p:pic>
        <p:nvPicPr>
          <p:cNvPr id="70" name="Grafik 69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42" y="544823"/>
            <a:ext cx="840552" cy="577096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AB8D-5649-45EA-8528-F1C636982266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54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Graphiti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Graphiti for PCM Editors</a:t>
            </a:r>
            <a:endParaRPr lang="sl-SI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t>9</a:t>
            </a:fld>
            <a:endParaRPr lang="sl-SI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436244" y="1591270"/>
            <a:ext cx="5544616" cy="1494813"/>
            <a:chOff x="971600" y="3028917"/>
            <a:chExt cx="5544616" cy="1494813"/>
          </a:xfrm>
        </p:grpSpPr>
        <p:sp>
          <p:nvSpPr>
            <p:cNvPr id="8" name="Abgerundetes Rechteck 7"/>
            <p:cNvSpPr/>
            <p:nvPr/>
          </p:nvSpPr>
          <p:spPr bwMode="auto">
            <a:xfrm>
              <a:off x="971600" y="3028917"/>
              <a:ext cx="5544616" cy="1494813"/>
            </a:xfrm>
            <a:prstGeom prst="round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err="1" smtClean="0"/>
                <a:t>Graphiti</a:t>
              </a:r>
              <a:endParaRPr lang="en-US" dirty="0"/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1187624" y="3489963"/>
              <a:ext cx="2448272" cy="896659"/>
              <a:chOff x="1187624" y="3489963"/>
              <a:chExt cx="2448272" cy="896659"/>
            </a:xfrm>
          </p:grpSpPr>
          <p:sp>
            <p:nvSpPr>
              <p:cNvPr id="9" name="Abgerundetes Rechteck 8"/>
              <p:cNvSpPr/>
              <p:nvPr/>
            </p:nvSpPr>
            <p:spPr bwMode="auto">
              <a:xfrm>
                <a:off x="1187624" y="3489963"/>
                <a:ext cx="2448272" cy="896659"/>
              </a:xfrm>
              <a:prstGeom prst="roundRect">
                <a:avLst/>
              </a:prstGeom>
              <a:solidFill>
                <a:schemeClr val="bg1"/>
              </a:solidFill>
              <a:ln w="28575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dirty="0" smtClean="0"/>
                  <a:t>Rendering Engine</a:t>
                </a:r>
                <a:endParaRPr lang="en-US" dirty="0"/>
              </a:p>
            </p:txBody>
          </p:sp>
          <p:pic>
            <p:nvPicPr>
              <p:cNvPr id="15" name="Grafik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3730" y="3810562"/>
                <a:ext cx="576060" cy="576060"/>
              </a:xfrm>
              <a:prstGeom prst="rect">
                <a:avLst/>
              </a:prstGeom>
            </p:spPr>
          </p:pic>
        </p:grpSp>
        <p:grpSp>
          <p:nvGrpSpPr>
            <p:cNvPr id="55" name="Gruppieren 54"/>
            <p:cNvGrpSpPr/>
            <p:nvPr/>
          </p:nvGrpSpPr>
          <p:grpSpPr>
            <a:xfrm>
              <a:off x="3851920" y="3501008"/>
              <a:ext cx="2448272" cy="885613"/>
              <a:chOff x="3851920" y="3501008"/>
              <a:chExt cx="2448272" cy="885613"/>
            </a:xfrm>
          </p:grpSpPr>
          <p:sp>
            <p:nvSpPr>
              <p:cNvPr id="10" name="Abgerundetes Rechteck 9"/>
              <p:cNvSpPr/>
              <p:nvPr/>
            </p:nvSpPr>
            <p:spPr bwMode="auto">
              <a:xfrm>
                <a:off x="3851920" y="3501008"/>
                <a:ext cx="2448272" cy="885613"/>
              </a:xfrm>
              <a:prstGeom prst="roundRect">
                <a:avLst/>
              </a:prstGeom>
              <a:solidFill>
                <a:schemeClr val="bg1"/>
              </a:solidFill>
              <a:ln w="28575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e-DE" dirty="0" smtClean="0"/>
                  <a:t>Interaction </a:t>
                </a:r>
                <a:r>
                  <a:rPr lang="de-DE" dirty="0" err="1" smtClean="0"/>
                  <a:t>Component</a:t>
                </a:r>
                <a:endParaRPr lang="en-US" dirty="0"/>
              </a:p>
            </p:txBody>
          </p:sp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024" y="3810557"/>
                <a:ext cx="576064" cy="576064"/>
              </a:xfrm>
              <a:prstGeom prst="rect">
                <a:avLst/>
              </a:prstGeom>
            </p:spPr>
          </p:pic>
        </p:grpSp>
      </p:grpSp>
      <p:cxnSp>
        <p:nvCxnSpPr>
          <p:cNvPr id="28" name="Gerade Verbindung mit Pfeil 27"/>
          <p:cNvCxnSpPr>
            <a:stCxn id="16" idx="2"/>
            <a:endCxn id="11" idx="0"/>
          </p:cNvCxnSpPr>
          <p:nvPr/>
        </p:nvCxnSpPr>
        <p:spPr>
          <a:xfrm>
            <a:off x="4540700" y="2948974"/>
            <a:ext cx="0" cy="35658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50"/>
          <p:cNvGrpSpPr/>
          <p:nvPr/>
        </p:nvGrpSpPr>
        <p:grpSpPr>
          <a:xfrm>
            <a:off x="652268" y="3303227"/>
            <a:ext cx="2448272" cy="1145137"/>
            <a:chOff x="1187624" y="4740874"/>
            <a:chExt cx="2448272" cy="1145137"/>
          </a:xfrm>
        </p:grpSpPr>
        <p:sp>
          <p:nvSpPr>
            <p:cNvPr id="34" name="Abgerundetes Rechteck 33"/>
            <p:cNvSpPr/>
            <p:nvPr/>
          </p:nvSpPr>
          <p:spPr bwMode="auto">
            <a:xfrm>
              <a:off x="1187624" y="4740874"/>
              <a:ext cx="2448272" cy="1145137"/>
            </a:xfrm>
            <a:prstGeom prst="round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err="1" smtClean="0"/>
                <a:t>Pictogram</a:t>
              </a:r>
              <a:r>
                <a:rPr lang="de-DE" dirty="0" smtClean="0"/>
                <a:t> Model</a:t>
              </a:r>
              <a:endParaRPr lang="en-US" dirty="0"/>
            </a:p>
          </p:txBody>
        </p:sp>
        <p:grpSp>
          <p:nvGrpSpPr>
            <p:cNvPr id="38" name="Gruppieren 37"/>
            <p:cNvGrpSpPr/>
            <p:nvPr/>
          </p:nvGrpSpPr>
          <p:grpSpPr>
            <a:xfrm>
              <a:off x="2056235" y="5179967"/>
              <a:ext cx="711050" cy="550407"/>
              <a:chOff x="2636814" y="5346522"/>
              <a:chExt cx="711050" cy="550407"/>
            </a:xfrm>
          </p:grpSpPr>
          <p:sp>
            <p:nvSpPr>
              <p:cNvPr id="35" name="Rechteck 34"/>
              <p:cNvSpPr/>
              <p:nvPr/>
            </p:nvSpPr>
            <p:spPr bwMode="auto">
              <a:xfrm rot="2454964">
                <a:off x="2636814" y="5488958"/>
                <a:ext cx="413990" cy="32204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Ellipse 35"/>
              <p:cNvSpPr/>
              <p:nvPr/>
            </p:nvSpPr>
            <p:spPr bwMode="auto">
              <a:xfrm>
                <a:off x="2915816" y="5464881"/>
                <a:ext cx="432048" cy="43204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Gleichschenkliges Dreieck 36"/>
              <p:cNvSpPr/>
              <p:nvPr/>
            </p:nvSpPr>
            <p:spPr bwMode="auto">
              <a:xfrm rot="19286792">
                <a:off x="2759583" y="5346522"/>
                <a:ext cx="374506" cy="322850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0" name="Gerade Verbindung mit Pfeil 39"/>
          <p:cNvCxnSpPr/>
          <p:nvPr/>
        </p:nvCxnSpPr>
        <p:spPr>
          <a:xfrm flipH="1">
            <a:off x="3100540" y="3597047"/>
            <a:ext cx="21602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3100540" y="4076703"/>
            <a:ext cx="21602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1012308" y="2948974"/>
            <a:ext cx="0" cy="35425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pieren 91"/>
          <p:cNvGrpSpPr/>
          <p:nvPr/>
        </p:nvGrpSpPr>
        <p:grpSpPr>
          <a:xfrm>
            <a:off x="3313115" y="4834160"/>
            <a:ext cx="2448272" cy="1145137"/>
            <a:chOff x="6588224" y="4971672"/>
            <a:chExt cx="2448272" cy="1145137"/>
          </a:xfrm>
        </p:grpSpPr>
        <p:sp>
          <p:nvSpPr>
            <p:cNvPr id="65" name="Abgerundetes Rechteck 64"/>
            <p:cNvSpPr/>
            <p:nvPr/>
          </p:nvSpPr>
          <p:spPr bwMode="auto">
            <a:xfrm>
              <a:off x="6588224" y="4971672"/>
              <a:ext cx="2448272" cy="1145137"/>
            </a:xfrm>
            <a:prstGeom prst="round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Link Model</a:t>
              </a:r>
              <a:endParaRPr lang="en-US" dirty="0"/>
            </a:p>
          </p:txBody>
        </p:sp>
        <p:sp>
          <p:nvSpPr>
            <p:cNvPr id="70" name="Pfeil nach rechts 69"/>
            <p:cNvSpPr/>
            <p:nvPr/>
          </p:nvSpPr>
          <p:spPr bwMode="auto">
            <a:xfrm>
              <a:off x="7497181" y="5415613"/>
              <a:ext cx="792088" cy="257253"/>
            </a:xfrm>
            <a:prstGeom prst="rightArrow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2" name="Pfeil nach links 71"/>
            <p:cNvSpPr/>
            <p:nvPr/>
          </p:nvSpPr>
          <p:spPr bwMode="auto">
            <a:xfrm>
              <a:off x="7347993" y="5661803"/>
              <a:ext cx="792088" cy="256512"/>
            </a:xfrm>
            <a:prstGeom prst="leftArrow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5980860" y="3303227"/>
            <a:ext cx="2448272" cy="1145137"/>
            <a:chOff x="6588224" y="3668292"/>
            <a:chExt cx="2448272" cy="1145137"/>
          </a:xfrm>
        </p:grpSpPr>
        <p:sp>
          <p:nvSpPr>
            <p:cNvPr id="59" name="Abgerundetes Rechteck 58"/>
            <p:cNvSpPr/>
            <p:nvPr/>
          </p:nvSpPr>
          <p:spPr bwMode="auto">
            <a:xfrm>
              <a:off x="6588224" y="3668292"/>
              <a:ext cx="2448272" cy="1145137"/>
            </a:xfrm>
            <a:prstGeom prst="round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/>
                <a:t>Domain Model</a:t>
              </a:r>
              <a:endParaRPr lang="en-US" dirty="0"/>
            </a:p>
          </p:txBody>
        </p:sp>
        <p:sp>
          <p:nvSpPr>
            <p:cNvPr id="73" name="Rechteck 72"/>
            <p:cNvSpPr/>
            <p:nvPr/>
          </p:nvSpPr>
          <p:spPr bwMode="auto">
            <a:xfrm>
              <a:off x="7254295" y="4187597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7866364" y="4138576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" name="Rechteck 74"/>
            <p:cNvSpPr/>
            <p:nvPr/>
          </p:nvSpPr>
          <p:spPr bwMode="auto">
            <a:xfrm>
              <a:off x="7704345" y="4550678"/>
              <a:ext cx="324037" cy="199024"/>
            </a:xfrm>
            <a:prstGeom prst="rect">
              <a:avLst/>
            </a:prstGeom>
            <a:solidFill>
              <a:schemeClr val="bg2"/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77" name="Gerader Verbinder 76"/>
            <p:cNvCxnSpPr>
              <a:stCxn id="73" idx="3"/>
              <a:endCxn id="74" idx="1"/>
            </p:cNvCxnSpPr>
            <p:nvPr/>
          </p:nvCxnSpPr>
          <p:spPr>
            <a:xfrm flipV="1">
              <a:off x="7578332" y="4238088"/>
              <a:ext cx="288032" cy="49021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>
              <a:endCxn id="75" idx="1"/>
            </p:cNvCxnSpPr>
            <p:nvPr/>
          </p:nvCxnSpPr>
          <p:spPr>
            <a:xfrm>
              <a:off x="7416313" y="4393974"/>
              <a:ext cx="288032" cy="256216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Gerade Verbindung mit Pfeil 80"/>
          <p:cNvCxnSpPr/>
          <p:nvPr/>
        </p:nvCxnSpPr>
        <p:spPr>
          <a:xfrm flipV="1">
            <a:off x="5764835" y="3706430"/>
            <a:ext cx="216024" cy="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flipH="1">
            <a:off x="5760337" y="4157017"/>
            <a:ext cx="2205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>
            <a:off x="4863011" y="4432496"/>
            <a:ext cx="1961" cy="41910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 flipV="1">
            <a:off x="4252668" y="4462499"/>
            <a:ext cx="0" cy="37166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/>
          <p:cNvGrpSpPr/>
          <p:nvPr/>
        </p:nvGrpSpPr>
        <p:grpSpPr>
          <a:xfrm>
            <a:off x="3316564" y="3305558"/>
            <a:ext cx="2448272" cy="1299857"/>
            <a:chOff x="3851920" y="4743205"/>
            <a:chExt cx="2448272" cy="1299857"/>
          </a:xfrm>
        </p:grpSpPr>
        <p:sp>
          <p:nvSpPr>
            <p:cNvPr id="11" name="Abgerundetes Rechteck 10"/>
            <p:cNvSpPr/>
            <p:nvPr/>
          </p:nvSpPr>
          <p:spPr bwMode="auto">
            <a:xfrm>
              <a:off x="3851920" y="4743205"/>
              <a:ext cx="2448272" cy="1142807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b="1" dirty="0" err="1" smtClean="0"/>
                <a:t>Diagram</a:t>
              </a:r>
              <a:r>
                <a:rPr lang="de-DE" b="1" dirty="0" smtClean="0"/>
                <a:t> Type Agent</a:t>
              </a:r>
              <a:endParaRPr lang="en-US" b="1" dirty="0"/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5646" y="5182243"/>
              <a:ext cx="860819" cy="860819"/>
            </a:xfrm>
            <a:prstGeom prst="rect">
              <a:avLst/>
            </a:prstGeom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444A-31D2-4C8E-9E08-15BE73EB54D9}" type="datetime4">
              <a:rPr lang="en-US" smtClean="0"/>
              <a:t>November 27, 2013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00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llad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DFABF854-A4C3-4CA9-AC82-EDB5B1581DB2}" vid="{5E322BC4-088B-4643-9704-7976805E1003}"/>
    </a:ext>
  </a:extLst>
</a:theme>
</file>

<file path=ppt/theme/theme2.xml><?xml version="1.0" encoding="utf-8"?>
<a:theme xmlns:a="http://schemas.openxmlformats.org/drawingml/2006/main" name="Custom Design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uchteffekt: Ra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rnd">
          <a:solidFill>
            <a:schemeClr val="tx1"/>
          </a:solidFill>
          <a:prstDash val="solid"/>
          <a:round/>
          <a:headEnd/>
          <a:tailEnd/>
        </a:ln>
        <a:ex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txDef>
      <a:spPr/>
      <a:bodyPr/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DFABF854-A4C3-4CA9-AC82-EDB5B1581DB2}" vid="{BCE63A31-31DF-4957-B821-AE07663F46AB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CloudScaleTemplate</Template>
  <TotalTime>2369</TotalTime>
  <Words>731</Words>
  <Application>Microsoft Office PowerPoint</Application>
  <PresentationFormat>Bildschirmpräsentation (4:3)</PresentationFormat>
  <Paragraphs>300</Paragraphs>
  <Slides>21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Palladio</vt:lpstr>
      <vt:lpstr>Custom Design</vt:lpstr>
      <vt:lpstr>PowerPoint-Präsentation</vt:lpstr>
      <vt:lpstr>PowerPoint-Präsentation</vt:lpstr>
      <vt:lpstr>PowerPoint-Präsentation</vt:lpstr>
      <vt:lpstr>Requirements</vt:lpstr>
      <vt:lpstr>Reusability: Shapes</vt:lpstr>
      <vt:lpstr>Reusability: Behavior</vt:lpstr>
      <vt:lpstr>Requirements</vt:lpstr>
      <vt:lpstr>PowerPoint-Präsentation</vt:lpstr>
      <vt:lpstr>Graphiti Architecture</vt:lpstr>
      <vt:lpstr>Diagram Type Agent</vt:lpstr>
      <vt:lpstr>PowerPoint-Präsentation</vt:lpstr>
      <vt:lpstr>Requirements</vt:lpstr>
      <vt:lpstr>Prototype: Graphiti-Based Composite Structure Editor</vt:lpstr>
      <vt:lpstr>PowerPoint-Präsentation</vt:lpstr>
      <vt:lpstr>PowerPoint-Präsentation</vt:lpstr>
      <vt:lpstr>Requirements</vt:lpstr>
      <vt:lpstr>PowerPoint-Präsentation</vt:lpstr>
      <vt:lpstr>PowerPoint-Präsentation</vt:lpstr>
      <vt:lpstr>Future Work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Lehrig;Christian Stritzke</dc:creator>
  <cp:lastModifiedBy>piotr</cp:lastModifiedBy>
  <cp:revision>1943</cp:revision>
  <dcterms:created xsi:type="dcterms:W3CDTF">2013-03-22T12:11:25Z</dcterms:created>
  <dcterms:modified xsi:type="dcterms:W3CDTF">2013-11-27T10:49:46Z</dcterms:modified>
</cp:coreProperties>
</file>